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76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75" r:id="rId15"/>
    <p:sldId id="268" r:id="rId16"/>
    <p:sldId id="269" r:id="rId17"/>
    <p:sldId id="270" r:id="rId18"/>
    <p:sldId id="271" r:id="rId19"/>
    <p:sldId id="272" r:id="rId20"/>
    <p:sldId id="277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6" autoAdjust="0"/>
  </p:normalViewPr>
  <p:slideViewPr>
    <p:cSldViewPr>
      <p:cViewPr>
        <p:scale>
          <a:sx n="90" d="100"/>
          <a:sy n="90" d="100"/>
        </p:scale>
        <p:origin x="-516" y="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5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267F2B-8E09-4C29-8778-1344F2E3D6D6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ECE0A0A-F99C-4451-9478-F93FAC859C47}">
      <dgm:prSet phldrT="[文本]" custT="1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zh-CN" altLang="en-US" sz="4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rPr>
            <a:t>核心</a:t>
          </a:r>
          <a:endParaRPr lang="en-US" altLang="zh-CN" sz="4000" b="1" dirty="0" smtClean="0">
            <a:solidFill>
              <a:srgbClr val="FF0000"/>
            </a:solidFill>
            <a:latin typeface="黑体" pitchFamily="49" charset="-122"/>
            <a:ea typeface="黑体" pitchFamily="49" charset="-122"/>
          </a:endParaRPr>
        </a:p>
        <a:p>
          <a:r>
            <a:rPr lang="zh-CN" altLang="en-US" sz="4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rPr>
            <a:t>价值观</a:t>
          </a:r>
          <a:endParaRPr lang="zh-CN" altLang="en-US" sz="4000" b="1" dirty="0">
            <a:solidFill>
              <a:srgbClr val="FF0000"/>
            </a:solidFill>
            <a:latin typeface="黑体" pitchFamily="49" charset="-122"/>
            <a:ea typeface="黑体" pitchFamily="49" charset="-122"/>
          </a:endParaRPr>
        </a:p>
      </dgm:t>
    </dgm:pt>
    <dgm:pt modelId="{CF8F5D46-6A4D-4C8A-8936-C7EB3E82C9E2}" type="parTrans" cxnId="{D29BD3DA-6BB6-4CFB-A100-FB9DDB789E63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6FF0DA1D-69C1-4E9D-8204-DF3D3FF604F4}" type="sibTrans" cxnId="{D29BD3DA-6BB6-4CFB-A100-FB9DDB789E63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9D5850DC-27F5-40BE-8802-61E9970A2896}">
      <dgm:prSet phldrT="[文本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zh-CN" altLang="en-US" dirty="0" smtClean="0">
              <a:solidFill>
                <a:srgbClr val="002060"/>
              </a:solidFill>
            </a:rPr>
            <a:t>马克思主义指导思想</a:t>
          </a:r>
          <a:endParaRPr lang="zh-CN" altLang="en-US" dirty="0">
            <a:solidFill>
              <a:srgbClr val="002060"/>
            </a:solidFill>
          </a:endParaRPr>
        </a:p>
      </dgm:t>
    </dgm:pt>
    <dgm:pt modelId="{DF3EE7F4-375D-4A9C-BFDC-6D7EC4F3E8B8}" type="parTrans" cxnId="{6BC4A716-ADCF-49D1-8CD6-ABF23522A53C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4BEC96E3-D04B-40CA-90C9-89D364AC92C4}" type="sibTrans" cxnId="{6BC4A716-ADCF-49D1-8CD6-ABF23522A53C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71BAD751-E426-4C24-8E3A-D0D2CF49C402}">
      <dgm:prSet phldrT="[文本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zh-CN" altLang="en-US" dirty="0" smtClean="0">
              <a:solidFill>
                <a:srgbClr val="002060"/>
              </a:solidFill>
            </a:rPr>
            <a:t>民族精神时代精神</a:t>
          </a:r>
          <a:endParaRPr lang="zh-CN" altLang="en-US" dirty="0">
            <a:solidFill>
              <a:srgbClr val="002060"/>
            </a:solidFill>
          </a:endParaRPr>
        </a:p>
      </dgm:t>
    </dgm:pt>
    <dgm:pt modelId="{6A4D0633-A564-4A87-B955-C9DCFE2ACD74}" type="parTrans" cxnId="{4E6B131B-5FD5-43D9-872C-5301F5DEDA59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FEA48BA8-4F21-495F-BE71-3E499253FB2D}" type="sibTrans" cxnId="{4E6B131B-5FD5-43D9-872C-5301F5DEDA59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85EBBE4B-6CC2-48F3-A95E-487815460B5E}">
      <dgm:prSet phldrT="[文本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zh-CN" altLang="en-US" dirty="0" smtClean="0">
              <a:solidFill>
                <a:srgbClr val="002060"/>
              </a:solidFill>
            </a:rPr>
            <a:t>社会主义荣辱观</a:t>
          </a:r>
          <a:endParaRPr lang="zh-CN" altLang="en-US" dirty="0">
            <a:solidFill>
              <a:srgbClr val="002060"/>
            </a:solidFill>
          </a:endParaRPr>
        </a:p>
      </dgm:t>
    </dgm:pt>
    <dgm:pt modelId="{E2AE9FCD-7A37-44D8-9BD5-522611F39D89}" type="parTrans" cxnId="{29CEE6EF-964D-4B33-A6A8-4A41E1F2F4DB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F44AB897-81AE-4EEB-BD0A-0D326ED390B9}" type="sibTrans" cxnId="{29CEE6EF-964D-4B33-A6A8-4A41E1F2F4DB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ABA8E5FA-8C6F-4169-B30F-8EC55096C11A}">
      <dgm:prSet phldrT="[文本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</dgm:spPr>
      <dgm:t>
        <a:bodyPr/>
        <a:lstStyle/>
        <a:p>
          <a:r>
            <a:rPr lang="zh-CN" altLang="en-US" dirty="0" smtClean="0">
              <a:solidFill>
                <a:srgbClr val="002060"/>
              </a:solidFill>
            </a:rPr>
            <a:t>社会主义共同理想</a:t>
          </a:r>
          <a:endParaRPr lang="zh-CN" altLang="en-US" dirty="0">
            <a:solidFill>
              <a:srgbClr val="002060"/>
            </a:solidFill>
          </a:endParaRPr>
        </a:p>
      </dgm:t>
    </dgm:pt>
    <dgm:pt modelId="{3829030D-4E3E-45C9-9150-AF845C448352}" type="parTrans" cxnId="{80BA7604-3A00-4046-B109-A8099B363A0D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A55EBA8E-5FC6-41C5-B185-D6B9E3DF350E}" type="sibTrans" cxnId="{80BA7604-3A00-4046-B109-A8099B363A0D}">
      <dgm:prSet/>
      <dgm:spPr/>
      <dgm:t>
        <a:bodyPr/>
        <a:lstStyle/>
        <a:p>
          <a:endParaRPr lang="zh-CN" altLang="en-US">
            <a:solidFill>
              <a:srgbClr val="002060"/>
            </a:solidFill>
          </a:endParaRPr>
        </a:p>
      </dgm:t>
    </dgm:pt>
    <dgm:pt modelId="{C5535BA8-E6CF-4E33-A4F3-66D84CD981E1}" type="pres">
      <dgm:prSet presAssocID="{BF267F2B-8E09-4C29-8778-1344F2E3D6D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87FFD94-A4E6-49E5-BB26-A2482EAB13D3}" type="pres">
      <dgm:prSet presAssocID="{BF267F2B-8E09-4C29-8778-1344F2E3D6D6}" presName="radial" presStyleCnt="0">
        <dgm:presLayoutVars>
          <dgm:animLvl val="ctr"/>
        </dgm:presLayoutVars>
      </dgm:prSet>
      <dgm:spPr/>
    </dgm:pt>
    <dgm:pt modelId="{932D223A-D4FD-497A-AB8F-355E0E64BEAE}" type="pres">
      <dgm:prSet presAssocID="{9ECE0A0A-F99C-4451-9478-F93FAC859C47}" presName="centerShape" presStyleLbl="vennNode1" presStyleIdx="0" presStyleCnt="5" custScaleX="119769"/>
      <dgm:spPr/>
      <dgm:t>
        <a:bodyPr/>
        <a:lstStyle/>
        <a:p>
          <a:endParaRPr lang="zh-CN" altLang="en-US"/>
        </a:p>
      </dgm:t>
    </dgm:pt>
    <dgm:pt modelId="{4249BD2B-3C52-46C4-9CEF-521266D06D76}" type="pres">
      <dgm:prSet presAssocID="{9D5850DC-27F5-40BE-8802-61E9970A2896}" presName="node" presStyleLbl="vennNode1" presStyleIdx="1" presStyleCnt="5" custAng="0" custScaleX="230849" custScaleY="146111" custRadScaleRad="101618" custRadScaleInc="-209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860C36E-FD1B-4713-B42B-753DBEB46AE8}" type="pres">
      <dgm:prSet presAssocID="{71BAD751-E426-4C24-8E3A-D0D2CF49C402}" presName="node" presStyleLbl="vennNode1" presStyleIdx="2" presStyleCnt="5" custScaleX="190693" custScaleY="150534" custRadScaleRad="124324" custRadScaleInc="-145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8B8ADDC-D730-4252-A363-8C19545C1D95}" type="pres">
      <dgm:prSet presAssocID="{85EBBE4B-6CC2-48F3-A95E-487815460B5E}" presName="node" presStyleLbl="vennNode1" presStyleIdx="3" presStyleCnt="5" custScaleX="210339" custScaleY="148296" custRadScaleRad="102219" custRadScaleInc="-193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66F1876-CD4F-42D2-8A53-24BA48ABC237}" type="pres">
      <dgm:prSet presAssocID="{ABA8E5FA-8C6F-4169-B30F-8EC55096C11A}" presName="node" presStyleLbl="vennNode1" presStyleIdx="4" presStyleCnt="5" custScaleX="200940" custScaleY="150535" custRadScaleRad="129560" custRadScaleInc="345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6BC4A716-ADCF-49D1-8CD6-ABF23522A53C}" srcId="{9ECE0A0A-F99C-4451-9478-F93FAC859C47}" destId="{9D5850DC-27F5-40BE-8802-61E9970A2896}" srcOrd="0" destOrd="0" parTransId="{DF3EE7F4-375D-4A9C-BFDC-6D7EC4F3E8B8}" sibTransId="{4BEC96E3-D04B-40CA-90C9-89D364AC92C4}"/>
    <dgm:cxn modelId="{4E6B131B-5FD5-43D9-872C-5301F5DEDA59}" srcId="{9ECE0A0A-F99C-4451-9478-F93FAC859C47}" destId="{71BAD751-E426-4C24-8E3A-D0D2CF49C402}" srcOrd="1" destOrd="0" parTransId="{6A4D0633-A564-4A87-B955-C9DCFE2ACD74}" sibTransId="{FEA48BA8-4F21-495F-BE71-3E499253FB2D}"/>
    <dgm:cxn modelId="{29CEE6EF-964D-4B33-A6A8-4A41E1F2F4DB}" srcId="{9ECE0A0A-F99C-4451-9478-F93FAC859C47}" destId="{85EBBE4B-6CC2-48F3-A95E-487815460B5E}" srcOrd="2" destOrd="0" parTransId="{E2AE9FCD-7A37-44D8-9BD5-522611F39D89}" sibTransId="{F44AB897-81AE-4EEB-BD0A-0D326ED390B9}"/>
    <dgm:cxn modelId="{7F605C67-A5D8-4780-BE37-0FCD1A4E9BE9}" type="presOf" srcId="{71BAD751-E426-4C24-8E3A-D0D2CF49C402}" destId="{E860C36E-FD1B-4713-B42B-753DBEB46AE8}" srcOrd="0" destOrd="0" presId="urn:microsoft.com/office/officeart/2005/8/layout/radial3"/>
    <dgm:cxn modelId="{D29BD3DA-6BB6-4CFB-A100-FB9DDB789E63}" srcId="{BF267F2B-8E09-4C29-8778-1344F2E3D6D6}" destId="{9ECE0A0A-F99C-4451-9478-F93FAC859C47}" srcOrd="0" destOrd="0" parTransId="{CF8F5D46-6A4D-4C8A-8936-C7EB3E82C9E2}" sibTransId="{6FF0DA1D-69C1-4E9D-8204-DF3D3FF604F4}"/>
    <dgm:cxn modelId="{D7F1A5FE-7922-408C-8E76-577D10D899EB}" type="presOf" srcId="{85EBBE4B-6CC2-48F3-A95E-487815460B5E}" destId="{F8B8ADDC-D730-4252-A363-8C19545C1D95}" srcOrd="0" destOrd="0" presId="urn:microsoft.com/office/officeart/2005/8/layout/radial3"/>
    <dgm:cxn modelId="{A9234437-3380-4C89-B508-3788397D8630}" type="presOf" srcId="{ABA8E5FA-8C6F-4169-B30F-8EC55096C11A}" destId="{766F1876-CD4F-42D2-8A53-24BA48ABC237}" srcOrd="0" destOrd="0" presId="urn:microsoft.com/office/officeart/2005/8/layout/radial3"/>
    <dgm:cxn modelId="{42280F21-C241-40D0-8271-E9BCC5D39B98}" type="presOf" srcId="{9ECE0A0A-F99C-4451-9478-F93FAC859C47}" destId="{932D223A-D4FD-497A-AB8F-355E0E64BEAE}" srcOrd="0" destOrd="0" presId="urn:microsoft.com/office/officeart/2005/8/layout/radial3"/>
    <dgm:cxn modelId="{80BA7604-3A00-4046-B109-A8099B363A0D}" srcId="{9ECE0A0A-F99C-4451-9478-F93FAC859C47}" destId="{ABA8E5FA-8C6F-4169-B30F-8EC55096C11A}" srcOrd="3" destOrd="0" parTransId="{3829030D-4E3E-45C9-9150-AF845C448352}" sibTransId="{A55EBA8E-5FC6-41C5-B185-D6B9E3DF350E}"/>
    <dgm:cxn modelId="{0AC8B365-65E0-45F2-8523-DE6104AFEAB4}" type="presOf" srcId="{BF267F2B-8E09-4C29-8778-1344F2E3D6D6}" destId="{C5535BA8-E6CF-4E33-A4F3-66D84CD981E1}" srcOrd="0" destOrd="0" presId="urn:microsoft.com/office/officeart/2005/8/layout/radial3"/>
    <dgm:cxn modelId="{D3DA5CE2-866B-47C2-9917-4DF528BD02F0}" type="presOf" srcId="{9D5850DC-27F5-40BE-8802-61E9970A2896}" destId="{4249BD2B-3C52-46C4-9CEF-521266D06D76}" srcOrd="0" destOrd="0" presId="urn:microsoft.com/office/officeart/2005/8/layout/radial3"/>
    <dgm:cxn modelId="{ED915543-8356-4652-9AA6-3709A84898C8}" type="presParOf" srcId="{C5535BA8-E6CF-4E33-A4F3-66D84CD981E1}" destId="{387FFD94-A4E6-49E5-BB26-A2482EAB13D3}" srcOrd="0" destOrd="0" presId="urn:microsoft.com/office/officeart/2005/8/layout/radial3"/>
    <dgm:cxn modelId="{68B67904-2DB5-4BE6-AF42-2756C3D90994}" type="presParOf" srcId="{387FFD94-A4E6-49E5-BB26-A2482EAB13D3}" destId="{932D223A-D4FD-497A-AB8F-355E0E64BEAE}" srcOrd="0" destOrd="0" presId="urn:microsoft.com/office/officeart/2005/8/layout/radial3"/>
    <dgm:cxn modelId="{9DB4E2FF-DE2A-4629-8BC3-A59E243F9500}" type="presParOf" srcId="{387FFD94-A4E6-49E5-BB26-A2482EAB13D3}" destId="{4249BD2B-3C52-46C4-9CEF-521266D06D76}" srcOrd="1" destOrd="0" presId="urn:microsoft.com/office/officeart/2005/8/layout/radial3"/>
    <dgm:cxn modelId="{5F68D353-2829-40D7-A8CC-95F887422541}" type="presParOf" srcId="{387FFD94-A4E6-49E5-BB26-A2482EAB13D3}" destId="{E860C36E-FD1B-4713-B42B-753DBEB46AE8}" srcOrd="2" destOrd="0" presId="urn:microsoft.com/office/officeart/2005/8/layout/radial3"/>
    <dgm:cxn modelId="{F04A4F55-624C-4CDA-A0F0-3238948BDF92}" type="presParOf" srcId="{387FFD94-A4E6-49E5-BB26-A2482EAB13D3}" destId="{F8B8ADDC-D730-4252-A363-8C19545C1D95}" srcOrd="3" destOrd="0" presId="urn:microsoft.com/office/officeart/2005/8/layout/radial3"/>
    <dgm:cxn modelId="{D181657D-8B5D-485C-80B4-E29344326C2B}" type="presParOf" srcId="{387FFD94-A4E6-49E5-BB26-A2482EAB13D3}" destId="{766F1876-CD4F-42D2-8A53-24BA48ABC23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92CAA7-AD80-44D0-848E-0B20E713D0C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6EAC302D-AD92-4DB4-83F3-A5A3AA433AF5}">
      <dgm:prSet phldrT="[文本]" custT="1"/>
      <dgm:spPr/>
      <dgm:t>
        <a:bodyPr/>
        <a:lstStyle/>
        <a:p>
          <a:r>
            <a:rPr lang="zh-CN" altLang="en-US" sz="2800" b="1" i="0" dirty="0" smtClean="0">
              <a:solidFill>
                <a:srgbClr val="002060"/>
              </a:solidFill>
            </a:rPr>
            <a:t>马克思主义指导思想</a:t>
          </a:r>
          <a:endParaRPr lang="zh-CN" altLang="en-US" sz="2800" b="1" i="0" dirty="0">
            <a:solidFill>
              <a:srgbClr val="002060"/>
            </a:solidFill>
          </a:endParaRPr>
        </a:p>
      </dgm:t>
    </dgm:pt>
    <dgm:pt modelId="{5BC81B5C-79D0-4386-95CE-4E76B2357904}" type="parTrans" cxnId="{73A68DBA-B28A-4A9C-897B-B92F0305244E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250FA67E-63FA-48BA-962D-3CE0B5576FF6}" type="sibTrans" cxnId="{73A68DBA-B28A-4A9C-897B-B92F0305244E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3C6EBE63-9E53-4FC0-81B4-3B6501608E19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002060"/>
              </a:solidFill>
            </a:rPr>
            <a:t>中国特色社会主义共同理想</a:t>
          </a:r>
          <a:endParaRPr lang="zh-CN" altLang="en-US" b="1" dirty="0">
            <a:solidFill>
              <a:srgbClr val="002060"/>
            </a:solidFill>
          </a:endParaRPr>
        </a:p>
      </dgm:t>
    </dgm:pt>
    <dgm:pt modelId="{6EA83C95-857E-4569-A666-AFE1C6BA5FC5}" type="parTrans" cxnId="{B2FA1039-6603-4FF4-A412-20375FCE7C34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DC16FFCA-25B2-40AD-B87A-185C45224245}" type="sibTrans" cxnId="{B2FA1039-6603-4FF4-A412-20375FCE7C34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F5FF0403-7AED-4514-B2A7-63E3364C59E0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002060"/>
              </a:solidFill>
            </a:rPr>
            <a:t>民族精神</a:t>
          </a:r>
          <a:endParaRPr lang="en-US" altLang="zh-CN" b="1" dirty="0" smtClean="0">
            <a:solidFill>
              <a:srgbClr val="002060"/>
            </a:solidFill>
          </a:endParaRPr>
        </a:p>
        <a:p>
          <a:r>
            <a:rPr lang="zh-CN" altLang="en-US" b="1" dirty="0" smtClean="0">
              <a:solidFill>
                <a:srgbClr val="002060"/>
              </a:solidFill>
            </a:rPr>
            <a:t>时代精神</a:t>
          </a:r>
          <a:endParaRPr lang="zh-CN" altLang="en-US" b="1" dirty="0">
            <a:solidFill>
              <a:srgbClr val="002060"/>
            </a:solidFill>
          </a:endParaRPr>
        </a:p>
      </dgm:t>
    </dgm:pt>
    <dgm:pt modelId="{526AFBD7-70B4-44CC-A3D9-E69301DAD142}" type="parTrans" cxnId="{32D81050-130C-427A-BB0B-14B07A2DB4C6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A763A729-93F6-4837-8EF7-4366CB77915C}" type="sibTrans" cxnId="{32D81050-130C-427A-BB0B-14B07A2DB4C6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0C8AA108-A007-4386-8DD1-55334DCC37AD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002060"/>
              </a:solidFill>
            </a:rPr>
            <a:t>社会主义</a:t>
          </a:r>
          <a:endParaRPr lang="en-US" altLang="zh-CN" b="1" dirty="0" smtClean="0">
            <a:solidFill>
              <a:srgbClr val="002060"/>
            </a:solidFill>
          </a:endParaRPr>
        </a:p>
        <a:p>
          <a:r>
            <a:rPr lang="zh-CN" altLang="en-US" b="1" dirty="0" smtClean="0">
              <a:solidFill>
                <a:srgbClr val="002060"/>
              </a:solidFill>
            </a:rPr>
            <a:t>荣辱观</a:t>
          </a:r>
          <a:endParaRPr lang="zh-CN" altLang="en-US" b="1" dirty="0">
            <a:solidFill>
              <a:srgbClr val="002060"/>
            </a:solidFill>
          </a:endParaRPr>
        </a:p>
      </dgm:t>
    </dgm:pt>
    <dgm:pt modelId="{8BB739A1-9A5C-4103-8F87-2B172350EBEB}" type="parTrans" cxnId="{B81A3F1C-4DAC-4D52-B00C-7E3A3F095A4A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5E600BE9-2E91-46DE-ACD5-D219C4EC77A1}" type="sibTrans" cxnId="{B81A3F1C-4DAC-4D52-B00C-7E3A3F095A4A}">
      <dgm:prSet/>
      <dgm:spPr/>
      <dgm:t>
        <a:bodyPr/>
        <a:lstStyle/>
        <a:p>
          <a:endParaRPr lang="zh-CN" altLang="en-US">
            <a:solidFill>
              <a:schemeClr val="accent4"/>
            </a:solidFill>
          </a:endParaRPr>
        </a:p>
      </dgm:t>
    </dgm:pt>
    <dgm:pt modelId="{8408520E-A31A-4CAB-BB44-2797F27D5171}" type="pres">
      <dgm:prSet presAssocID="{C192CAA7-AD80-44D0-848E-0B20E713D0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18B873C6-2BB2-42DE-AE72-9A972F9C50E1}" type="pres">
      <dgm:prSet presAssocID="{6EAC302D-AD92-4DB4-83F3-A5A3AA433AF5}" presName="hierRoot1" presStyleCnt="0">
        <dgm:presLayoutVars>
          <dgm:hierBranch val="init"/>
        </dgm:presLayoutVars>
      </dgm:prSet>
      <dgm:spPr/>
    </dgm:pt>
    <dgm:pt modelId="{5BA8C441-5C97-4339-A7EA-F3B67C55C08D}" type="pres">
      <dgm:prSet presAssocID="{6EAC302D-AD92-4DB4-83F3-A5A3AA433AF5}" presName="rootComposite1" presStyleCnt="0"/>
      <dgm:spPr/>
    </dgm:pt>
    <dgm:pt modelId="{BE824D1A-0524-4FB0-8863-E94E409FCEE3}" type="pres">
      <dgm:prSet presAssocID="{6EAC302D-AD92-4DB4-83F3-A5A3AA433AF5}" presName="rootText1" presStyleLbl="node0" presStyleIdx="0" presStyleCnt="1" custScaleX="156031" custScaleY="67594" custLinFactNeighborX="861" custLinFactNeighborY="-12662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91EAAFA4-55EC-4639-AFB2-07B1295A49D6}" type="pres">
      <dgm:prSet presAssocID="{6EAC302D-AD92-4DB4-83F3-A5A3AA433AF5}" presName="rootConnector1" presStyleLbl="node1" presStyleIdx="0" presStyleCnt="0"/>
      <dgm:spPr/>
      <dgm:t>
        <a:bodyPr/>
        <a:lstStyle/>
        <a:p>
          <a:endParaRPr lang="zh-CN" altLang="en-US"/>
        </a:p>
      </dgm:t>
    </dgm:pt>
    <dgm:pt modelId="{403508E4-4A7B-467C-ACE6-D76D5FCE328F}" type="pres">
      <dgm:prSet presAssocID="{6EAC302D-AD92-4DB4-83F3-A5A3AA433AF5}" presName="hierChild2" presStyleCnt="0"/>
      <dgm:spPr/>
    </dgm:pt>
    <dgm:pt modelId="{801FDAA3-93B1-4750-93C4-1BC73BCAE6BA}" type="pres">
      <dgm:prSet presAssocID="{6EA83C95-857E-4569-A666-AFE1C6BA5FC5}" presName="Name37" presStyleLbl="parChTrans1D2" presStyleIdx="0" presStyleCnt="3"/>
      <dgm:spPr/>
      <dgm:t>
        <a:bodyPr/>
        <a:lstStyle/>
        <a:p>
          <a:endParaRPr lang="zh-CN" altLang="en-US"/>
        </a:p>
      </dgm:t>
    </dgm:pt>
    <dgm:pt modelId="{1A7BE33A-5248-4320-A481-516675A1BDF1}" type="pres">
      <dgm:prSet presAssocID="{3C6EBE63-9E53-4FC0-81B4-3B6501608E19}" presName="hierRoot2" presStyleCnt="0">
        <dgm:presLayoutVars>
          <dgm:hierBranch val="init"/>
        </dgm:presLayoutVars>
      </dgm:prSet>
      <dgm:spPr/>
    </dgm:pt>
    <dgm:pt modelId="{0598BEAF-59F5-47CC-894C-532DAED64E77}" type="pres">
      <dgm:prSet presAssocID="{3C6EBE63-9E53-4FC0-81B4-3B6501608E19}" presName="rootComposite" presStyleCnt="0"/>
      <dgm:spPr/>
    </dgm:pt>
    <dgm:pt modelId="{66F48A60-4C56-43EA-B86F-A70BEF2CE9D4}" type="pres">
      <dgm:prSet presAssocID="{3C6EBE63-9E53-4FC0-81B4-3B6501608E19}" presName="rootText" presStyleLbl="node2" presStyleIdx="0" presStyleCnt="3" custLinFactNeighborX="-23" custLinFactNeighborY="140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AD27CCC5-EFC0-4803-BF75-4FC51BE4CAA0}" type="pres">
      <dgm:prSet presAssocID="{3C6EBE63-9E53-4FC0-81B4-3B6501608E19}" presName="rootConnector" presStyleLbl="node2" presStyleIdx="0" presStyleCnt="3"/>
      <dgm:spPr/>
      <dgm:t>
        <a:bodyPr/>
        <a:lstStyle/>
        <a:p>
          <a:endParaRPr lang="zh-CN" altLang="en-US"/>
        </a:p>
      </dgm:t>
    </dgm:pt>
    <dgm:pt modelId="{9CBF310F-1C30-40B5-8C01-C347E8ED161C}" type="pres">
      <dgm:prSet presAssocID="{3C6EBE63-9E53-4FC0-81B4-3B6501608E19}" presName="hierChild4" presStyleCnt="0"/>
      <dgm:spPr/>
    </dgm:pt>
    <dgm:pt modelId="{2BFB508F-2D36-4C9B-B60D-C58F71DD63D8}" type="pres">
      <dgm:prSet presAssocID="{3C6EBE63-9E53-4FC0-81B4-3B6501608E19}" presName="hierChild5" presStyleCnt="0"/>
      <dgm:spPr/>
    </dgm:pt>
    <dgm:pt modelId="{9DC5129D-49AD-48A0-BEF9-85D93168DD0C}" type="pres">
      <dgm:prSet presAssocID="{526AFBD7-70B4-44CC-A3D9-E69301DAD142}" presName="Name37" presStyleLbl="parChTrans1D2" presStyleIdx="1" presStyleCnt="3"/>
      <dgm:spPr/>
      <dgm:t>
        <a:bodyPr/>
        <a:lstStyle/>
        <a:p>
          <a:endParaRPr lang="zh-CN" altLang="en-US"/>
        </a:p>
      </dgm:t>
    </dgm:pt>
    <dgm:pt modelId="{3193B9EA-0EA0-4F0A-8BD2-428B1990ABDE}" type="pres">
      <dgm:prSet presAssocID="{F5FF0403-7AED-4514-B2A7-63E3364C59E0}" presName="hierRoot2" presStyleCnt="0">
        <dgm:presLayoutVars>
          <dgm:hierBranch val="init"/>
        </dgm:presLayoutVars>
      </dgm:prSet>
      <dgm:spPr/>
    </dgm:pt>
    <dgm:pt modelId="{DC391F0A-158E-4E10-8836-5C67B2BA9465}" type="pres">
      <dgm:prSet presAssocID="{F5FF0403-7AED-4514-B2A7-63E3364C59E0}" presName="rootComposite" presStyleCnt="0"/>
      <dgm:spPr/>
    </dgm:pt>
    <dgm:pt modelId="{141176B6-03DB-4062-9F00-33D876599BA7}" type="pres">
      <dgm:prSet presAssocID="{F5FF0403-7AED-4514-B2A7-63E3364C59E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C0743EBB-15BA-4AC5-95AC-B456350CEF05}" type="pres">
      <dgm:prSet presAssocID="{F5FF0403-7AED-4514-B2A7-63E3364C59E0}" presName="rootConnector" presStyleLbl="node2" presStyleIdx="1" presStyleCnt="3"/>
      <dgm:spPr/>
      <dgm:t>
        <a:bodyPr/>
        <a:lstStyle/>
        <a:p>
          <a:endParaRPr lang="zh-CN" altLang="en-US"/>
        </a:p>
      </dgm:t>
    </dgm:pt>
    <dgm:pt modelId="{EFE3F91C-78F8-4BAE-81AE-CBD4EE07FE97}" type="pres">
      <dgm:prSet presAssocID="{F5FF0403-7AED-4514-B2A7-63E3364C59E0}" presName="hierChild4" presStyleCnt="0"/>
      <dgm:spPr/>
    </dgm:pt>
    <dgm:pt modelId="{DE6596BD-1301-4ABA-80F7-663A20246948}" type="pres">
      <dgm:prSet presAssocID="{F5FF0403-7AED-4514-B2A7-63E3364C59E0}" presName="hierChild5" presStyleCnt="0"/>
      <dgm:spPr/>
    </dgm:pt>
    <dgm:pt modelId="{65FE59D6-9DA8-4CD8-A0AF-09801D4DD9ED}" type="pres">
      <dgm:prSet presAssocID="{8BB739A1-9A5C-4103-8F87-2B172350EBEB}" presName="Name37" presStyleLbl="parChTrans1D2" presStyleIdx="2" presStyleCnt="3"/>
      <dgm:spPr/>
      <dgm:t>
        <a:bodyPr/>
        <a:lstStyle/>
        <a:p>
          <a:endParaRPr lang="zh-CN" altLang="en-US"/>
        </a:p>
      </dgm:t>
    </dgm:pt>
    <dgm:pt modelId="{7FCCBBDC-ED2C-41D1-815F-6CEAACA38AAE}" type="pres">
      <dgm:prSet presAssocID="{0C8AA108-A007-4386-8DD1-55334DCC37AD}" presName="hierRoot2" presStyleCnt="0">
        <dgm:presLayoutVars>
          <dgm:hierBranch val="init"/>
        </dgm:presLayoutVars>
      </dgm:prSet>
      <dgm:spPr/>
    </dgm:pt>
    <dgm:pt modelId="{E3968E7A-529E-40B4-BD43-83E0D5A0D574}" type="pres">
      <dgm:prSet presAssocID="{0C8AA108-A007-4386-8DD1-55334DCC37AD}" presName="rootComposite" presStyleCnt="0"/>
      <dgm:spPr/>
    </dgm:pt>
    <dgm:pt modelId="{F475981C-0EBE-4F56-AC3E-E0A7B7B284D0}" type="pres">
      <dgm:prSet presAssocID="{0C8AA108-A007-4386-8DD1-55334DCC37AD}" presName="rootText" presStyleLbl="node2" presStyleIdx="2" presStyleCnt="3" custLinFactNeighborX="-204" custLinFactNeighborY="-1697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D9921897-3E71-4F7C-A681-825652AF4658}" type="pres">
      <dgm:prSet presAssocID="{0C8AA108-A007-4386-8DD1-55334DCC37AD}" presName="rootConnector" presStyleLbl="node2" presStyleIdx="2" presStyleCnt="3"/>
      <dgm:spPr/>
      <dgm:t>
        <a:bodyPr/>
        <a:lstStyle/>
        <a:p>
          <a:endParaRPr lang="zh-CN" altLang="en-US"/>
        </a:p>
      </dgm:t>
    </dgm:pt>
    <dgm:pt modelId="{9AFB1FA0-C3F6-47BF-86B9-EB6747091157}" type="pres">
      <dgm:prSet presAssocID="{0C8AA108-A007-4386-8DD1-55334DCC37AD}" presName="hierChild4" presStyleCnt="0"/>
      <dgm:spPr/>
    </dgm:pt>
    <dgm:pt modelId="{DE3FFE43-5F92-4E58-ACF8-0E16892F9140}" type="pres">
      <dgm:prSet presAssocID="{0C8AA108-A007-4386-8DD1-55334DCC37AD}" presName="hierChild5" presStyleCnt="0"/>
      <dgm:spPr/>
    </dgm:pt>
    <dgm:pt modelId="{12D3F76E-DB45-487F-9D8F-9955FCB7BD97}" type="pres">
      <dgm:prSet presAssocID="{6EAC302D-AD92-4DB4-83F3-A5A3AA433AF5}" presName="hierChild3" presStyleCnt="0"/>
      <dgm:spPr/>
    </dgm:pt>
  </dgm:ptLst>
  <dgm:cxnLst>
    <dgm:cxn modelId="{9CA36C09-E0F8-4650-919A-E2A1479EFEFE}" type="presOf" srcId="{8BB739A1-9A5C-4103-8F87-2B172350EBEB}" destId="{65FE59D6-9DA8-4CD8-A0AF-09801D4DD9ED}" srcOrd="0" destOrd="0" presId="urn:microsoft.com/office/officeart/2005/8/layout/orgChart1"/>
    <dgm:cxn modelId="{08206FEC-1C71-4B7D-9D2E-24AAD4E50DF8}" type="presOf" srcId="{F5FF0403-7AED-4514-B2A7-63E3364C59E0}" destId="{141176B6-03DB-4062-9F00-33D876599BA7}" srcOrd="0" destOrd="0" presId="urn:microsoft.com/office/officeart/2005/8/layout/orgChart1"/>
    <dgm:cxn modelId="{1BA692A8-31A3-4925-8996-7BA1522E7091}" type="presOf" srcId="{6EAC302D-AD92-4DB4-83F3-A5A3AA433AF5}" destId="{91EAAFA4-55EC-4639-AFB2-07B1295A49D6}" srcOrd="1" destOrd="0" presId="urn:microsoft.com/office/officeart/2005/8/layout/orgChart1"/>
    <dgm:cxn modelId="{7AC60324-1FF6-46A2-84E3-2D55E3B19FE0}" type="presOf" srcId="{6EAC302D-AD92-4DB4-83F3-A5A3AA433AF5}" destId="{BE824D1A-0524-4FB0-8863-E94E409FCEE3}" srcOrd="0" destOrd="0" presId="urn:microsoft.com/office/officeart/2005/8/layout/orgChart1"/>
    <dgm:cxn modelId="{32D81050-130C-427A-BB0B-14B07A2DB4C6}" srcId="{6EAC302D-AD92-4DB4-83F3-A5A3AA433AF5}" destId="{F5FF0403-7AED-4514-B2A7-63E3364C59E0}" srcOrd="1" destOrd="0" parTransId="{526AFBD7-70B4-44CC-A3D9-E69301DAD142}" sibTransId="{A763A729-93F6-4837-8EF7-4366CB77915C}"/>
    <dgm:cxn modelId="{1A8228AE-707D-4304-A4AB-E45D1CCF4800}" type="presOf" srcId="{0C8AA108-A007-4386-8DD1-55334DCC37AD}" destId="{D9921897-3E71-4F7C-A681-825652AF4658}" srcOrd="1" destOrd="0" presId="urn:microsoft.com/office/officeart/2005/8/layout/orgChart1"/>
    <dgm:cxn modelId="{F5FB1892-2E41-4EBD-A92F-3A303BB423EA}" type="presOf" srcId="{6EA83C95-857E-4569-A666-AFE1C6BA5FC5}" destId="{801FDAA3-93B1-4750-93C4-1BC73BCAE6BA}" srcOrd="0" destOrd="0" presId="urn:microsoft.com/office/officeart/2005/8/layout/orgChart1"/>
    <dgm:cxn modelId="{B81A3F1C-4DAC-4D52-B00C-7E3A3F095A4A}" srcId="{6EAC302D-AD92-4DB4-83F3-A5A3AA433AF5}" destId="{0C8AA108-A007-4386-8DD1-55334DCC37AD}" srcOrd="2" destOrd="0" parTransId="{8BB739A1-9A5C-4103-8F87-2B172350EBEB}" sibTransId="{5E600BE9-2E91-46DE-ACD5-D219C4EC77A1}"/>
    <dgm:cxn modelId="{D93A29AF-ED98-4AD2-922F-C12E0EAEF50A}" type="presOf" srcId="{3C6EBE63-9E53-4FC0-81B4-3B6501608E19}" destId="{66F48A60-4C56-43EA-B86F-A70BEF2CE9D4}" srcOrd="0" destOrd="0" presId="urn:microsoft.com/office/officeart/2005/8/layout/orgChart1"/>
    <dgm:cxn modelId="{B2FA1039-6603-4FF4-A412-20375FCE7C34}" srcId="{6EAC302D-AD92-4DB4-83F3-A5A3AA433AF5}" destId="{3C6EBE63-9E53-4FC0-81B4-3B6501608E19}" srcOrd="0" destOrd="0" parTransId="{6EA83C95-857E-4569-A666-AFE1C6BA5FC5}" sibTransId="{DC16FFCA-25B2-40AD-B87A-185C45224245}"/>
    <dgm:cxn modelId="{73A68DBA-B28A-4A9C-897B-B92F0305244E}" srcId="{C192CAA7-AD80-44D0-848E-0B20E713D0CC}" destId="{6EAC302D-AD92-4DB4-83F3-A5A3AA433AF5}" srcOrd="0" destOrd="0" parTransId="{5BC81B5C-79D0-4386-95CE-4E76B2357904}" sibTransId="{250FA67E-63FA-48BA-962D-3CE0B5576FF6}"/>
    <dgm:cxn modelId="{8A9F1430-7ADB-4E29-9216-0CEEBC8ACE5A}" type="presOf" srcId="{0C8AA108-A007-4386-8DD1-55334DCC37AD}" destId="{F475981C-0EBE-4F56-AC3E-E0A7B7B284D0}" srcOrd="0" destOrd="0" presId="urn:microsoft.com/office/officeart/2005/8/layout/orgChart1"/>
    <dgm:cxn modelId="{EFA05993-5234-4852-8884-9BEA29DD0DFE}" type="presOf" srcId="{C192CAA7-AD80-44D0-848E-0B20E713D0CC}" destId="{8408520E-A31A-4CAB-BB44-2797F27D5171}" srcOrd="0" destOrd="0" presId="urn:microsoft.com/office/officeart/2005/8/layout/orgChart1"/>
    <dgm:cxn modelId="{23760DD7-AA7D-4FE4-9B8E-A8E439D40F5B}" type="presOf" srcId="{3C6EBE63-9E53-4FC0-81B4-3B6501608E19}" destId="{AD27CCC5-EFC0-4803-BF75-4FC51BE4CAA0}" srcOrd="1" destOrd="0" presId="urn:microsoft.com/office/officeart/2005/8/layout/orgChart1"/>
    <dgm:cxn modelId="{756B1157-27FE-4812-98E3-867EB78BE38E}" type="presOf" srcId="{F5FF0403-7AED-4514-B2A7-63E3364C59E0}" destId="{C0743EBB-15BA-4AC5-95AC-B456350CEF05}" srcOrd="1" destOrd="0" presId="urn:microsoft.com/office/officeart/2005/8/layout/orgChart1"/>
    <dgm:cxn modelId="{EC70A4E9-0147-457F-BC5D-D59BF35F6F80}" type="presOf" srcId="{526AFBD7-70B4-44CC-A3D9-E69301DAD142}" destId="{9DC5129D-49AD-48A0-BEF9-85D93168DD0C}" srcOrd="0" destOrd="0" presId="urn:microsoft.com/office/officeart/2005/8/layout/orgChart1"/>
    <dgm:cxn modelId="{218DA7F9-DA4F-4FC6-8244-5AB7C34DF3D5}" type="presParOf" srcId="{8408520E-A31A-4CAB-BB44-2797F27D5171}" destId="{18B873C6-2BB2-42DE-AE72-9A972F9C50E1}" srcOrd="0" destOrd="0" presId="urn:microsoft.com/office/officeart/2005/8/layout/orgChart1"/>
    <dgm:cxn modelId="{5B87D453-7C4D-4932-86CC-9D352E905B9B}" type="presParOf" srcId="{18B873C6-2BB2-42DE-AE72-9A972F9C50E1}" destId="{5BA8C441-5C97-4339-A7EA-F3B67C55C08D}" srcOrd="0" destOrd="0" presId="urn:microsoft.com/office/officeart/2005/8/layout/orgChart1"/>
    <dgm:cxn modelId="{BF816C3E-3636-4247-91FE-09E25578C499}" type="presParOf" srcId="{5BA8C441-5C97-4339-A7EA-F3B67C55C08D}" destId="{BE824D1A-0524-4FB0-8863-E94E409FCEE3}" srcOrd="0" destOrd="0" presId="urn:microsoft.com/office/officeart/2005/8/layout/orgChart1"/>
    <dgm:cxn modelId="{8D05ACAC-7FA2-443A-B9DB-513F71A70443}" type="presParOf" srcId="{5BA8C441-5C97-4339-A7EA-F3B67C55C08D}" destId="{91EAAFA4-55EC-4639-AFB2-07B1295A49D6}" srcOrd="1" destOrd="0" presId="urn:microsoft.com/office/officeart/2005/8/layout/orgChart1"/>
    <dgm:cxn modelId="{E986EA6B-B468-4898-AFF0-5A58A9DB3EF8}" type="presParOf" srcId="{18B873C6-2BB2-42DE-AE72-9A972F9C50E1}" destId="{403508E4-4A7B-467C-ACE6-D76D5FCE328F}" srcOrd="1" destOrd="0" presId="urn:microsoft.com/office/officeart/2005/8/layout/orgChart1"/>
    <dgm:cxn modelId="{909BE2CD-6532-460B-A806-D252274244FE}" type="presParOf" srcId="{403508E4-4A7B-467C-ACE6-D76D5FCE328F}" destId="{801FDAA3-93B1-4750-93C4-1BC73BCAE6BA}" srcOrd="0" destOrd="0" presId="urn:microsoft.com/office/officeart/2005/8/layout/orgChart1"/>
    <dgm:cxn modelId="{BA9DAF9C-541D-479D-9569-C7013D38E3F9}" type="presParOf" srcId="{403508E4-4A7B-467C-ACE6-D76D5FCE328F}" destId="{1A7BE33A-5248-4320-A481-516675A1BDF1}" srcOrd="1" destOrd="0" presId="urn:microsoft.com/office/officeart/2005/8/layout/orgChart1"/>
    <dgm:cxn modelId="{3FA30B82-BF54-49C1-9896-5A60BF998E39}" type="presParOf" srcId="{1A7BE33A-5248-4320-A481-516675A1BDF1}" destId="{0598BEAF-59F5-47CC-894C-532DAED64E77}" srcOrd="0" destOrd="0" presId="urn:microsoft.com/office/officeart/2005/8/layout/orgChart1"/>
    <dgm:cxn modelId="{19C9A623-AC78-490F-9D19-C28B3BAA6ED7}" type="presParOf" srcId="{0598BEAF-59F5-47CC-894C-532DAED64E77}" destId="{66F48A60-4C56-43EA-B86F-A70BEF2CE9D4}" srcOrd="0" destOrd="0" presId="urn:microsoft.com/office/officeart/2005/8/layout/orgChart1"/>
    <dgm:cxn modelId="{40B657FD-54CA-41C5-A0EC-095E0F33B7DD}" type="presParOf" srcId="{0598BEAF-59F5-47CC-894C-532DAED64E77}" destId="{AD27CCC5-EFC0-4803-BF75-4FC51BE4CAA0}" srcOrd="1" destOrd="0" presId="urn:microsoft.com/office/officeart/2005/8/layout/orgChart1"/>
    <dgm:cxn modelId="{CA5043A9-16A7-4208-97F3-688824DC1E24}" type="presParOf" srcId="{1A7BE33A-5248-4320-A481-516675A1BDF1}" destId="{9CBF310F-1C30-40B5-8C01-C347E8ED161C}" srcOrd="1" destOrd="0" presId="urn:microsoft.com/office/officeart/2005/8/layout/orgChart1"/>
    <dgm:cxn modelId="{55B25BC3-0E71-42D1-A034-82DF18EBAA3D}" type="presParOf" srcId="{1A7BE33A-5248-4320-A481-516675A1BDF1}" destId="{2BFB508F-2D36-4C9B-B60D-C58F71DD63D8}" srcOrd="2" destOrd="0" presId="urn:microsoft.com/office/officeart/2005/8/layout/orgChart1"/>
    <dgm:cxn modelId="{0462C119-959A-4395-B243-0B763BD2F1DA}" type="presParOf" srcId="{403508E4-4A7B-467C-ACE6-D76D5FCE328F}" destId="{9DC5129D-49AD-48A0-BEF9-85D93168DD0C}" srcOrd="2" destOrd="0" presId="urn:microsoft.com/office/officeart/2005/8/layout/orgChart1"/>
    <dgm:cxn modelId="{66B07610-DFA0-4FEF-B2B5-0C5A134C2B4E}" type="presParOf" srcId="{403508E4-4A7B-467C-ACE6-D76D5FCE328F}" destId="{3193B9EA-0EA0-4F0A-8BD2-428B1990ABDE}" srcOrd="3" destOrd="0" presId="urn:microsoft.com/office/officeart/2005/8/layout/orgChart1"/>
    <dgm:cxn modelId="{56929BB9-63AD-46E2-BAA0-6C113659B845}" type="presParOf" srcId="{3193B9EA-0EA0-4F0A-8BD2-428B1990ABDE}" destId="{DC391F0A-158E-4E10-8836-5C67B2BA9465}" srcOrd="0" destOrd="0" presId="urn:microsoft.com/office/officeart/2005/8/layout/orgChart1"/>
    <dgm:cxn modelId="{3363565B-09D0-4576-A020-FC0D352D3A10}" type="presParOf" srcId="{DC391F0A-158E-4E10-8836-5C67B2BA9465}" destId="{141176B6-03DB-4062-9F00-33D876599BA7}" srcOrd="0" destOrd="0" presId="urn:microsoft.com/office/officeart/2005/8/layout/orgChart1"/>
    <dgm:cxn modelId="{2D956FED-9C75-44E5-B610-638AA0293DAA}" type="presParOf" srcId="{DC391F0A-158E-4E10-8836-5C67B2BA9465}" destId="{C0743EBB-15BA-4AC5-95AC-B456350CEF05}" srcOrd="1" destOrd="0" presId="urn:microsoft.com/office/officeart/2005/8/layout/orgChart1"/>
    <dgm:cxn modelId="{24459F2F-065F-46BD-9F44-2C2CD3704BF0}" type="presParOf" srcId="{3193B9EA-0EA0-4F0A-8BD2-428B1990ABDE}" destId="{EFE3F91C-78F8-4BAE-81AE-CBD4EE07FE97}" srcOrd="1" destOrd="0" presId="urn:microsoft.com/office/officeart/2005/8/layout/orgChart1"/>
    <dgm:cxn modelId="{C6979093-A7B6-43F2-8877-252DE269C2C9}" type="presParOf" srcId="{3193B9EA-0EA0-4F0A-8BD2-428B1990ABDE}" destId="{DE6596BD-1301-4ABA-80F7-663A20246948}" srcOrd="2" destOrd="0" presId="urn:microsoft.com/office/officeart/2005/8/layout/orgChart1"/>
    <dgm:cxn modelId="{0DFA3DEF-3BCC-4846-B225-978505154E1C}" type="presParOf" srcId="{403508E4-4A7B-467C-ACE6-D76D5FCE328F}" destId="{65FE59D6-9DA8-4CD8-A0AF-09801D4DD9ED}" srcOrd="4" destOrd="0" presId="urn:microsoft.com/office/officeart/2005/8/layout/orgChart1"/>
    <dgm:cxn modelId="{393161B1-A1BD-4EFB-AB34-73F0C4F76642}" type="presParOf" srcId="{403508E4-4A7B-467C-ACE6-D76D5FCE328F}" destId="{7FCCBBDC-ED2C-41D1-815F-6CEAACA38AAE}" srcOrd="5" destOrd="0" presId="urn:microsoft.com/office/officeart/2005/8/layout/orgChart1"/>
    <dgm:cxn modelId="{D19F65F1-9C10-498C-A93A-84878AB552A0}" type="presParOf" srcId="{7FCCBBDC-ED2C-41D1-815F-6CEAACA38AAE}" destId="{E3968E7A-529E-40B4-BD43-83E0D5A0D574}" srcOrd="0" destOrd="0" presId="urn:microsoft.com/office/officeart/2005/8/layout/orgChart1"/>
    <dgm:cxn modelId="{6C1EF7B6-882E-4643-827D-B40889111C3D}" type="presParOf" srcId="{E3968E7A-529E-40B4-BD43-83E0D5A0D574}" destId="{F475981C-0EBE-4F56-AC3E-E0A7B7B284D0}" srcOrd="0" destOrd="0" presId="urn:microsoft.com/office/officeart/2005/8/layout/orgChart1"/>
    <dgm:cxn modelId="{6AB6E2D1-0932-41B6-A252-59375145D50D}" type="presParOf" srcId="{E3968E7A-529E-40B4-BD43-83E0D5A0D574}" destId="{D9921897-3E71-4F7C-A681-825652AF4658}" srcOrd="1" destOrd="0" presId="urn:microsoft.com/office/officeart/2005/8/layout/orgChart1"/>
    <dgm:cxn modelId="{CBDE5A5D-9C17-4EEA-A92A-77A29049689D}" type="presParOf" srcId="{7FCCBBDC-ED2C-41D1-815F-6CEAACA38AAE}" destId="{9AFB1FA0-C3F6-47BF-86B9-EB6747091157}" srcOrd="1" destOrd="0" presId="urn:microsoft.com/office/officeart/2005/8/layout/orgChart1"/>
    <dgm:cxn modelId="{778BB5D9-EDD9-4587-8866-25691A2AEE18}" type="presParOf" srcId="{7FCCBBDC-ED2C-41D1-815F-6CEAACA38AAE}" destId="{DE3FFE43-5F92-4E58-ACF8-0E16892F9140}" srcOrd="2" destOrd="0" presId="urn:microsoft.com/office/officeart/2005/8/layout/orgChart1"/>
    <dgm:cxn modelId="{B20A38F7-223B-4B96-BBC6-FC9262D7C14D}" type="presParOf" srcId="{18B873C6-2BB2-42DE-AE72-9A972F9C50E1}" destId="{12D3F76E-DB45-487F-9D8F-9955FCB7BD9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2D223A-D4FD-497A-AB8F-355E0E64BEAE}">
      <dsp:nvSpPr>
        <dsp:cNvPr id="0" name=""/>
        <dsp:cNvSpPr/>
      </dsp:nvSpPr>
      <dsp:spPr>
        <a:xfrm>
          <a:off x="3167554" y="955436"/>
          <a:ext cx="2870283" cy="2396516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rPr>
            <a:t>核心</a:t>
          </a:r>
          <a:endParaRPr lang="en-US" altLang="zh-CN" sz="4000" b="1" kern="1200" dirty="0" smtClean="0">
            <a:solidFill>
              <a:srgbClr val="FF0000"/>
            </a:solidFill>
            <a:latin typeface="黑体" pitchFamily="49" charset="-122"/>
            <a:ea typeface="黑体" pitchFamily="49" charset="-122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000" b="1" kern="1200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rPr>
            <a:t>价值观</a:t>
          </a:r>
          <a:endParaRPr lang="zh-CN" altLang="en-US" sz="4000" b="1" kern="1200" dirty="0">
            <a:solidFill>
              <a:srgbClr val="FF0000"/>
            </a:solidFill>
            <a:latin typeface="黑体" pitchFamily="49" charset="-122"/>
            <a:ea typeface="黑体" pitchFamily="49" charset="-122"/>
          </a:endParaRPr>
        </a:p>
      </dsp:txBody>
      <dsp:txXfrm>
        <a:off x="3167554" y="955436"/>
        <a:ext cx="2870283" cy="2396516"/>
      </dsp:txXfrm>
    </dsp:sp>
    <dsp:sp modelId="{4249BD2B-3C52-46C4-9CEF-521266D06D76}">
      <dsp:nvSpPr>
        <dsp:cNvPr id="0" name=""/>
        <dsp:cNvSpPr/>
      </dsp:nvSpPr>
      <dsp:spPr>
        <a:xfrm>
          <a:off x="3167556" y="-282382"/>
          <a:ext cx="2766166" cy="1750786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900" kern="1200" dirty="0" smtClean="0">
              <a:solidFill>
                <a:srgbClr val="002060"/>
              </a:solidFill>
            </a:rPr>
            <a:t>马克思主义指导思想</a:t>
          </a:r>
          <a:endParaRPr lang="zh-CN" altLang="en-US" sz="2900" kern="1200" dirty="0">
            <a:solidFill>
              <a:srgbClr val="002060"/>
            </a:solidFill>
          </a:endParaRPr>
        </a:p>
      </dsp:txBody>
      <dsp:txXfrm>
        <a:off x="3167556" y="-282382"/>
        <a:ext cx="2766166" cy="1750786"/>
      </dsp:txXfrm>
    </dsp:sp>
    <dsp:sp modelId="{E860C36E-FD1B-4713-B42B-753DBEB46AE8}">
      <dsp:nvSpPr>
        <dsp:cNvPr id="0" name=""/>
        <dsp:cNvSpPr/>
      </dsp:nvSpPr>
      <dsp:spPr>
        <a:xfrm>
          <a:off x="5399996" y="1207459"/>
          <a:ext cx="2284994" cy="1803785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900" kern="1200" dirty="0" smtClean="0">
              <a:solidFill>
                <a:srgbClr val="002060"/>
              </a:solidFill>
            </a:rPr>
            <a:t>民族精神时代精神</a:t>
          </a:r>
          <a:endParaRPr lang="zh-CN" altLang="en-US" sz="2900" kern="1200" dirty="0">
            <a:solidFill>
              <a:srgbClr val="002060"/>
            </a:solidFill>
          </a:endParaRPr>
        </a:p>
      </dsp:txBody>
      <dsp:txXfrm>
        <a:off x="5399996" y="1207459"/>
        <a:ext cx="2284994" cy="1803785"/>
      </dsp:txXfrm>
    </dsp:sp>
    <dsp:sp modelId="{F8B8ADDC-D730-4252-A363-8C19545C1D95}">
      <dsp:nvSpPr>
        <dsp:cNvPr id="0" name=""/>
        <dsp:cNvSpPr/>
      </dsp:nvSpPr>
      <dsp:spPr>
        <a:xfrm>
          <a:off x="3391026" y="2825893"/>
          <a:ext cx="2520404" cy="1776968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900" kern="1200" dirty="0" smtClean="0">
              <a:solidFill>
                <a:srgbClr val="002060"/>
              </a:solidFill>
            </a:rPr>
            <a:t>社会主义荣辱观</a:t>
          </a:r>
          <a:endParaRPr lang="zh-CN" altLang="en-US" sz="2900" kern="1200" dirty="0">
            <a:solidFill>
              <a:srgbClr val="002060"/>
            </a:solidFill>
          </a:endParaRPr>
        </a:p>
      </dsp:txBody>
      <dsp:txXfrm>
        <a:off x="3391026" y="2825893"/>
        <a:ext cx="2520404" cy="1776968"/>
      </dsp:txXfrm>
    </dsp:sp>
    <dsp:sp modelId="{766F1876-CD4F-42D2-8A53-24BA48ABC237}">
      <dsp:nvSpPr>
        <dsp:cNvPr id="0" name=""/>
        <dsp:cNvSpPr/>
      </dsp:nvSpPr>
      <dsp:spPr>
        <a:xfrm>
          <a:off x="1379769" y="1141985"/>
          <a:ext cx="2407779" cy="1803797"/>
        </a:xfrm>
        <a:prstGeom prst="ellipse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900" kern="1200" dirty="0" smtClean="0">
              <a:solidFill>
                <a:srgbClr val="002060"/>
              </a:solidFill>
            </a:rPr>
            <a:t>社会主义共同理想</a:t>
          </a:r>
          <a:endParaRPr lang="zh-CN" altLang="en-US" sz="2900" kern="1200" dirty="0">
            <a:solidFill>
              <a:srgbClr val="002060"/>
            </a:solidFill>
          </a:endParaRPr>
        </a:p>
      </dsp:txBody>
      <dsp:txXfrm>
        <a:off x="1379769" y="1141985"/>
        <a:ext cx="2407779" cy="18037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4E7D5-0BE1-4083-A949-C8DD472337D7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6A01-59AB-4FDE-882D-0F873616849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14035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B0D4D2-90D0-4354-9893-6F1B72F459AF}" type="slidenum">
              <a:rPr lang="en-US" altLang="zh-CN" smtClean="0">
                <a:ea typeface="宋体" charset="-122"/>
              </a:rPr>
              <a:pPr/>
              <a:t>1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F27BAB-B70C-4876-A8C9-F8589FE72E46}" type="slidenum">
              <a:rPr lang="en-US" altLang="zh-CN" smtClean="0">
                <a:ea typeface="宋体" charset="-122"/>
              </a:rPr>
              <a:pPr/>
              <a:t>10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D08DFE-507A-48C8-8E89-F00594AEC317}" type="slidenum">
              <a:rPr lang="en-US" altLang="zh-CN" smtClean="0">
                <a:ea typeface="宋体" charset="-122"/>
              </a:rPr>
              <a:pPr/>
              <a:t>11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B551B1-A3BD-4F17-989D-17C3BFE69E1C}" type="slidenum">
              <a:rPr lang="en-US" altLang="zh-CN" smtClean="0">
                <a:ea typeface="宋体" charset="-122"/>
              </a:rPr>
              <a:pPr/>
              <a:t>12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57CBD-039C-4543-853F-537ABB3E56FA}" type="slidenum">
              <a:rPr lang="en-US" altLang="zh-CN" smtClean="0">
                <a:ea typeface="宋体" charset="-122"/>
              </a:rPr>
              <a:pPr/>
              <a:t>13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11C92-3993-40B4-9ABE-1AE9E82F2A95}" type="slidenum">
              <a:rPr lang="en-US" altLang="zh-CN" smtClean="0">
                <a:ea typeface="宋体" charset="-122"/>
              </a:rPr>
              <a:pPr/>
              <a:t>14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3B73D-E955-4F1F-8677-5F716A30FA9C}" type="slidenum">
              <a:rPr lang="en-US" altLang="zh-CN" smtClean="0">
                <a:ea typeface="宋体" charset="-122"/>
              </a:rPr>
              <a:pPr/>
              <a:t>15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C968C-1F3F-4CA1-AA89-51ABA86CA702}" type="slidenum">
              <a:rPr lang="en-US" altLang="zh-CN" smtClean="0">
                <a:ea typeface="宋体" charset="-122"/>
              </a:rPr>
              <a:pPr/>
              <a:t>16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66BBAE-D6EF-4154-9C95-DC20B6268E26}" type="slidenum">
              <a:rPr lang="en-US" altLang="zh-CN" smtClean="0">
                <a:ea typeface="宋体" charset="-122"/>
              </a:rPr>
              <a:pPr/>
              <a:t>17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11C92-3993-40B4-9ABE-1AE9E82F2A95}" type="slidenum">
              <a:rPr lang="en-US" altLang="zh-CN" smtClean="0">
                <a:ea typeface="宋体" charset="-122"/>
              </a:rPr>
              <a:pPr/>
              <a:t>18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11C92-3993-40B4-9ABE-1AE9E82F2A95}" type="slidenum">
              <a:rPr lang="en-US" altLang="zh-CN" smtClean="0">
                <a:ea typeface="宋体" charset="-122"/>
              </a:rPr>
              <a:pPr/>
              <a:t>19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11C92-3993-40B4-9ABE-1AE9E82F2A95}" type="slidenum">
              <a:rPr lang="en-US" altLang="zh-CN" smtClean="0">
                <a:ea typeface="宋体" charset="-122"/>
              </a:rPr>
              <a:pPr/>
              <a:t>2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40AF69-98D5-43AF-A67C-58FA992ABD91}" type="slidenum">
              <a:rPr lang="en-US" altLang="zh-CN" smtClean="0">
                <a:ea typeface="宋体" charset="-122"/>
              </a:rPr>
              <a:pPr/>
              <a:t>3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4F9B9D-927E-4B0A-9228-80492E69696A}" type="slidenum">
              <a:rPr lang="en-US" altLang="zh-CN" smtClean="0">
                <a:ea typeface="宋体" charset="-122"/>
              </a:rPr>
              <a:pPr/>
              <a:t>4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AF9CEE-9CB5-4BBA-9F78-ABD189F078B4}" type="slidenum">
              <a:rPr lang="en-US" altLang="zh-CN" smtClean="0">
                <a:ea typeface="宋体" charset="-122"/>
              </a:rPr>
              <a:pPr/>
              <a:t>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CB373-47A6-4C18-A7BE-4451495F080D}" type="slidenum">
              <a:rPr lang="en-US" altLang="zh-CN" smtClean="0">
                <a:ea typeface="宋体" charset="-122"/>
              </a:rPr>
              <a:pPr/>
              <a:t>6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11C92-3993-40B4-9ABE-1AE9E82F2A95}" type="slidenum">
              <a:rPr lang="en-US" altLang="zh-CN" smtClean="0">
                <a:ea typeface="宋体" charset="-122"/>
              </a:rPr>
              <a:pPr/>
              <a:t>7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B375E-C386-4F66-B24C-80CAF628B64B}" type="slidenum">
              <a:rPr lang="en-US" altLang="zh-CN" smtClean="0">
                <a:ea typeface="宋体" charset="-122"/>
              </a:rPr>
              <a:pPr/>
              <a:t>8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6E8E43-DEA4-4AFC-8F4B-75B655B57C82}" type="slidenum">
              <a:rPr lang="en-US" altLang="zh-CN" smtClean="0">
                <a:ea typeface="宋体" charset="-122"/>
              </a:rPr>
              <a:pPr/>
              <a:t>9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F07E6-AF22-4526-98A8-EBF761BF1683}" type="datetimeFigureOut">
              <a:rPr lang="zh-CN" altLang="en-US" smtClean="0"/>
              <a:pPr/>
              <a:t>2014/10/15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9119D-0786-4836-A962-53996FFBBD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6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2052" name="Picture 18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21"/>
          <p:cNvSpPr>
            <a:spLocks noGrp="1" noChangeArrowheads="1"/>
          </p:cNvSpPr>
          <p:nvPr>
            <p:ph type="title"/>
          </p:nvPr>
        </p:nvSpPr>
        <p:spPr>
          <a:xfrm>
            <a:off x="0" y="1052512"/>
            <a:ext cx="9144000" cy="273652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社会主义核心价值</a:t>
            </a:r>
            <a:r>
              <a:rPr lang="zh-CN" altLang="en-US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观</a:t>
            </a:r>
            <a:r>
              <a:rPr lang="zh-CN" altLang="en-US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专题</a:t>
            </a:r>
            <a:r>
              <a:rPr lang="zh-CN" altLang="en-US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研究</a:t>
            </a:r>
            <a:r>
              <a:rPr lang="en-US" altLang="zh-CN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/>
            </a:r>
            <a:br>
              <a:rPr lang="en-US" altLang="zh-CN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</a:br>
            <a:endParaRPr lang="zh-CN" altLang="zh-CN" b="1" dirty="0" smtClean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2054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685800" y="4653136"/>
            <a:ext cx="7772400" cy="1008112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  <a:defRPr/>
            </a:pPr>
            <a:endParaRPr lang="en-US" altLang="zh-CN" dirty="0" smtClean="0"/>
          </a:p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7030A0"/>
                </a:solidFill>
              </a:rPr>
              <a:t>中国人民大学  宋友文</a:t>
            </a:r>
            <a:endParaRPr lang="zh-CN" altLang="zh-CN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9220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73116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dirty="0" smtClean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</a:br>
            <a:r>
              <a:rPr lang="en-US" altLang="zh-CN" sz="3600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en-US" altLang="zh-CN" sz="3300" dirty="0">
                <a:solidFill>
                  <a:srgbClr val="7030A0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zh-CN" sz="3300" dirty="0">
                <a:solidFill>
                  <a:srgbClr val="7030A0"/>
                </a:solidFill>
                <a:latin typeface="黑体" pitchFamily="49" charset="-122"/>
                <a:ea typeface="黑体" pitchFamily="49" charset="-122"/>
              </a:rPr>
              <a:t>提升社会主义核心价值体系国际竞争力的客观要求</a:t>
            </a:r>
            <a:r>
              <a:rPr lang="zh-CN" altLang="zh-CN" sz="3300" dirty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zh-CN" altLang="zh-CN" sz="3300" dirty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</a:br>
            <a:endParaRPr lang="zh-CN" altLang="zh-CN" sz="3300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3635896" cy="46116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zh-CN" altLang="en-US" sz="2400" dirty="0" smtClean="0"/>
              <a:t>            </a:t>
            </a:r>
            <a:endParaRPr lang="en-US" altLang="zh-CN" sz="2400" dirty="0" smtClean="0"/>
          </a:p>
        </p:txBody>
      </p:sp>
      <p:pic>
        <p:nvPicPr>
          <p:cNvPr id="1026" name="Picture 2" descr="C:\Users\Administrator\Desktop\u=2147737290,3537085757&amp;fm=23&amp;gp=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0" y="1772816"/>
            <a:ext cx="4355976" cy="4680520"/>
          </a:xfrm>
          <a:prstGeom prst="rect">
            <a:avLst/>
          </a:prstGeom>
          <a:noFill/>
        </p:spPr>
      </p:pic>
      <p:sp>
        <p:nvSpPr>
          <p:cNvPr id="9" name="矩形 8"/>
          <p:cNvSpPr/>
          <p:nvPr/>
        </p:nvSpPr>
        <p:spPr>
          <a:xfrm>
            <a:off x="4788024" y="1484784"/>
            <a:ext cx="4176464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zh-CN" altLang="en-US" sz="2400" b="1" dirty="0" smtClean="0"/>
              <a:t>        中国应当对于人类有较大的贡献。而这种贡献，在过去一个长时期内，则是太少了。（ 选自毛泽东</a:t>
            </a:r>
            <a:r>
              <a:rPr lang="en-US" altLang="zh-CN" sz="2400" b="1" dirty="0" smtClean="0"/>
              <a:t>1956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纪念孙中山先生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一文）</a:t>
            </a:r>
            <a:endParaRPr lang="en-US" altLang="zh-CN" sz="2400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0244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9144000" cy="10080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二</a:t>
            </a:r>
            <a:r>
              <a:rPr lang="en-US" altLang="zh-CN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. </a:t>
            </a:r>
            <a:r>
              <a:rPr lang="zh-CN" altLang="en-US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提出</a:t>
            </a:r>
            <a:r>
              <a:rPr lang="zh-CN" altLang="zh-CN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社会主义核心价值观的必要性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2349500"/>
            <a:ext cx="9144000" cy="3746500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zh-CN" altLang="zh-CN" sz="24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增强社会主义核心价值体系理论自洽性的客观要求</a:t>
            </a:r>
            <a:r>
              <a:rPr lang="zh-CN" altLang="en-US" sz="2400" dirty="0" smtClean="0">
                <a:solidFill>
                  <a:srgbClr val="FF0000"/>
                </a:solidFill>
                <a:latin typeface="+mn-ea"/>
              </a:rPr>
              <a:t>（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</a:rPr>
              <a:t>讲得有理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）</a:t>
            </a:r>
            <a:r>
              <a:rPr lang="en-US" altLang="zh-CN" sz="2400" b="1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endParaRPr lang="zh-CN" altLang="zh-CN" sz="2400" dirty="0" smtClean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 eaLnBrk="1" hangingPunct="1">
              <a:lnSpc>
                <a:spcPct val="200000"/>
              </a:lnSpc>
            </a:pPr>
            <a:r>
              <a:rPr lang="zh-CN" altLang="en-US" sz="24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扩大社会主义核心价值体系实践感召力的客观要求</a:t>
            </a:r>
            <a:r>
              <a:rPr lang="zh-CN" altLang="en-US" sz="2400" dirty="0" smtClean="0">
                <a:solidFill>
                  <a:srgbClr val="FF0000"/>
                </a:solidFill>
                <a:latin typeface="+mn-ea"/>
              </a:rPr>
              <a:t>（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</a:rPr>
              <a:t>做得能行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）</a:t>
            </a:r>
            <a:r>
              <a:rPr lang="en-US" altLang="zh-CN" sz="2400" b="1" dirty="0" smtClean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zh-CN" sz="24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提升社会主义核心价值体系国际竞争力的客观要求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（</a:t>
            </a:r>
            <a:r>
              <a:rPr lang="zh-CN" altLang="zh-CN" sz="2400" b="1" dirty="0" smtClean="0">
                <a:solidFill>
                  <a:srgbClr val="FF0000"/>
                </a:solidFill>
                <a:latin typeface="+mn-ea"/>
              </a:rPr>
              <a:t>拿得出手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）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.</a:t>
            </a:r>
            <a:endParaRPr lang="zh-CN" altLang="zh-CN" sz="2400" b="1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126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-216532" y="980728"/>
            <a:ext cx="9577064" cy="1008112"/>
          </a:xfrm>
        </p:spPr>
        <p:txBody>
          <a:bodyPr>
            <a:noAutofit/>
          </a:bodyPr>
          <a:lstStyle/>
          <a:p>
            <a:pPr eaLnBrk="1" hangingPunct="1"/>
            <a:r>
              <a:rPr lang="zh-CN" altLang="en-US" sz="36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三</a:t>
            </a:r>
            <a:r>
              <a:rPr lang="en-US" altLang="zh-CN" sz="36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en-US" sz="36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社会主义核心价值观和核心价值体系的关系</a:t>
            </a:r>
            <a:endParaRPr lang="zh-CN" altLang="zh-CN" sz="3600" b="1" dirty="0" smtClean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1270" name="内容占位符 9"/>
          <p:cNvSpPr>
            <a:spLocks noGrp="1"/>
          </p:cNvSpPr>
          <p:nvPr>
            <p:ph idx="1"/>
          </p:nvPr>
        </p:nvSpPr>
        <p:spPr>
          <a:xfrm>
            <a:off x="457200" y="2509284"/>
            <a:ext cx="8229600" cy="3616879"/>
          </a:xfrm>
        </p:spPr>
        <p:txBody>
          <a:bodyPr/>
          <a:lstStyle/>
          <a:p>
            <a:endParaRPr lang="zh-CN" alt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2292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04664"/>
            <a:ext cx="7772400" cy="136815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4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社会主义核心价值体系</a:t>
            </a:r>
            <a:endParaRPr lang="zh-CN" altLang="zh-CN" sz="4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-396875" y="1700213"/>
            <a:ext cx="9793288" cy="3529012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  <a:p>
            <a:pPr algn="ctr" eaLnBrk="1" hangingPunct="1">
              <a:buFontTx/>
              <a:buNone/>
            </a:pPr>
            <a:endParaRPr lang="en-US" altLang="zh-CN" b="1" smtClean="0"/>
          </a:p>
        </p:txBody>
      </p:sp>
      <p:graphicFrame>
        <p:nvGraphicFramePr>
          <p:cNvPr id="7" name="图示 6"/>
          <p:cNvGraphicFramePr/>
          <p:nvPr/>
        </p:nvGraphicFramePr>
        <p:xfrm>
          <a:off x="539552" y="1196752"/>
          <a:ext cx="794454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2296" name="直接箭头连接符 9"/>
          <p:cNvCxnSpPr>
            <a:cxnSpLocks noChangeShapeType="1"/>
          </p:cNvCxnSpPr>
          <p:nvPr/>
        </p:nvCxnSpPr>
        <p:spPr bwMode="auto">
          <a:xfrm>
            <a:off x="1619250" y="4724400"/>
            <a:ext cx="0" cy="433388"/>
          </a:xfrm>
          <a:prstGeom prst="straightConnector1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arrow" w="med" len="med"/>
          </a:ln>
        </p:spPr>
      </p:cxnSp>
      <p:cxnSp>
        <p:nvCxnSpPr>
          <p:cNvPr id="12297" name="直接箭头连接符 11"/>
          <p:cNvCxnSpPr>
            <a:cxnSpLocks noChangeShapeType="1"/>
          </p:cNvCxnSpPr>
          <p:nvPr/>
        </p:nvCxnSpPr>
        <p:spPr bwMode="auto">
          <a:xfrm>
            <a:off x="4500563" y="4724400"/>
            <a:ext cx="0" cy="433388"/>
          </a:xfrm>
          <a:prstGeom prst="straightConnector1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arrow" w="med" len="med"/>
          </a:ln>
        </p:spPr>
      </p:cxnSp>
      <p:cxnSp>
        <p:nvCxnSpPr>
          <p:cNvPr id="12298" name="直接箭头连接符 13"/>
          <p:cNvCxnSpPr>
            <a:cxnSpLocks noChangeShapeType="1"/>
            <a:endCxn id="12301" idx="0"/>
          </p:cNvCxnSpPr>
          <p:nvPr/>
        </p:nvCxnSpPr>
        <p:spPr bwMode="auto">
          <a:xfrm flipH="1">
            <a:off x="7307983" y="4724400"/>
            <a:ext cx="868" cy="433388"/>
          </a:xfrm>
          <a:prstGeom prst="straightConnector1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arrow" w="med" len="med"/>
          </a:ln>
        </p:spPr>
      </p:cxnSp>
      <p:sp>
        <p:nvSpPr>
          <p:cNvPr id="12299" name="椭圆 19"/>
          <p:cNvSpPr>
            <a:spLocks noChangeArrowheads="1"/>
          </p:cNvSpPr>
          <p:nvPr/>
        </p:nvSpPr>
        <p:spPr bwMode="auto">
          <a:xfrm>
            <a:off x="468313" y="5157788"/>
            <a:ext cx="2159000" cy="1168400"/>
          </a:xfrm>
          <a:prstGeom prst="ellipse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002060"/>
                </a:solidFill>
              </a:rPr>
              <a:t>价值目标（国家）</a:t>
            </a:r>
          </a:p>
        </p:txBody>
      </p:sp>
      <p:sp>
        <p:nvSpPr>
          <p:cNvPr id="12300" name="椭圆 20"/>
          <p:cNvSpPr>
            <a:spLocks noChangeArrowheads="1"/>
          </p:cNvSpPr>
          <p:nvPr/>
        </p:nvSpPr>
        <p:spPr bwMode="auto">
          <a:xfrm>
            <a:off x="3348038" y="5157788"/>
            <a:ext cx="2376487" cy="1168539"/>
          </a:xfrm>
          <a:prstGeom prst="ellipse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002060"/>
                </a:solidFill>
              </a:rPr>
              <a:t>价值取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向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algn="ctr"/>
            <a:r>
              <a:rPr lang="zh-CN" altLang="en-US" sz="2400" b="1" dirty="0" smtClean="0">
                <a:solidFill>
                  <a:srgbClr val="002060"/>
                </a:solidFill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</a:rPr>
              <a:t>社会）</a:t>
            </a:r>
          </a:p>
        </p:txBody>
      </p:sp>
      <p:sp>
        <p:nvSpPr>
          <p:cNvPr id="12301" name="椭圆 21"/>
          <p:cNvSpPr>
            <a:spLocks noChangeArrowheads="1"/>
          </p:cNvSpPr>
          <p:nvPr/>
        </p:nvSpPr>
        <p:spPr bwMode="auto">
          <a:xfrm>
            <a:off x="6156177" y="5157788"/>
            <a:ext cx="2303612" cy="1168539"/>
          </a:xfrm>
          <a:prstGeom prst="ellipse">
            <a:avLst/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 smtClean="0">
                <a:solidFill>
                  <a:srgbClr val="002060"/>
                </a:solidFill>
              </a:rPr>
              <a:t> 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价</a:t>
            </a:r>
            <a:r>
              <a:rPr lang="zh-CN" altLang="en-US" sz="2400" b="1" dirty="0">
                <a:solidFill>
                  <a:srgbClr val="002060"/>
                </a:solidFill>
              </a:rPr>
              <a:t>值规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范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algn="ctr"/>
            <a:r>
              <a:rPr lang="zh-CN" altLang="en-US" sz="2400" b="1" dirty="0" smtClean="0">
                <a:solidFill>
                  <a:srgbClr val="002060"/>
                </a:solidFill>
              </a:rPr>
              <a:t> （</a:t>
            </a:r>
            <a:r>
              <a:rPr lang="zh-CN" altLang="en-US" sz="2400" b="1" dirty="0">
                <a:solidFill>
                  <a:srgbClr val="002060"/>
                </a:solidFill>
              </a:rPr>
              <a:t>个人）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638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765174"/>
            <a:ext cx="7772400" cy="1295673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/>
              <a:t/>
            </a:r>
            <a:br>
              <a:rPr lang="en-US" altLang="zh-CN" b="1" dirty="0" smtClean="0"/>
            </a:br>
            <a:r>
              <a:rPr lang="zh-CN" altLang="zh-CN" b="1" dirty="0" smtClean="0">
                <a:latin typeface="华文彩云" panose="02010800040101010101" pitchFamily="2" charset="-122"/>
                <a:ea typeface="华文彩云" panose="02010800040101010101" pitchFamily="2" charset="-122"/>
              </a:rPr>
              <a:t>社会主义核心价值观的基本内容</a:t>
            </a:r>
            <a:r>
              <a:rPr lang="zh-CN" altLang="zh-CN" b="1" dirty="0" smtClean="0"/>
              <a:t/>
            </a:r>
            <a:br>
              <a:rPr lang="zh-CN" altLang="zh-CN" b="1" dirty="0" smtClean="0"/>
            </a:br>
            <a:endParaRPr lang="zh-CN" altLang="zh-CN" b="1" dirty="0" smtClean="0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950" y="2852936"/>
            <a:ext cx="8856663" cy="324306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CN" sz="2800" b="1" dirty="0" smtClean="0">
                <a:solidFill>
                  <a:srgbClr val="002060"/>
                </a:solidFill>
              </a:rPr>
              <a:t>         </a:t>
            </a:r>
            <a:r>
              <a:rPr lang="zh-CN" altLang="zh-CN" sz="2800" b="1" dirty="0" smtClean="0">
                <a:solidFill>
                  <a:srgbClr val="002060"/>
                </a:solidFill>
              </a:rPr>
              <a:t>价值目标：富强、民主、文明、和谐（国家层面）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800" b="1" dirty="0" smtClean="0">
                <a:solidFill>
                  <a:srgbClr val="002060"/>
                </a:solidFill>
              </a:rPr>
              <a:t>         </a:t>
            </a:r>
            <a:r>
              <a:rPr lang="zh-CN" altLang="zh-CN" sz="2800" b="1" dirty="0" smtClean="0">
                <a:solidFill>
                  <a:srgbClr val="002060"/>
                </a:solidFill>
              </a:rPr>
              <a:t>价值取向：自由、平等、公正、法治（社会层面）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2800" b="1" dirty="0" smtClean="0">
                <a:solidFill>
                  <a:srgbClr val="002060"/>
                </a:solidFill>
              </a:rPr>
              <a:t>         </a:t>
            </a:r>
            <a:r>
              <a:rPr lang="zh-CN" altLang="zh-CN" sz="2800" b="1" dirty="0" smtClean="0">
                <a:solidFill>
                  <a:srgbClr val="002060"/>
                </a:solidFill>
              </a:rPr>
              <a:t>价值准则：爱国、敬业、诚信、友善（个人层面）</a:t>
            </a:r>
          </a:p>
          <a:p>
            <a:pPr eaLnBrk="1" hangingPunct="1"/>
            <a:endParaRPr lang="zh-CN" altLang="zh-CN" b="1" dirty="0" smtClean="0"/>
          </a:p>
        </p:txBody>
      </p:sp>
      <p:sp>
        <p:nvSpPr>
          <p:cNvPr id="2" name="左大括号 1"/>
          <p:cNvSpPr/>
          <p:nvPr/>
        </p:nvSpPr>
        <p:spPr>
          <a:xfrm>
            <a:off x="395536" y="3212976"/>
            <a:ext cx="576064" cy="1656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3316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42913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 smtClean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CN" smtClean="0"/>
              <a:t> </a:t>
            </a:r>
            <a:endParaRPr lang="zh-CN" altLang="zh-CN" smtClean="0"/>
          </a:p>
          <a:p>
            <a:pPr eaLnBrk="1" hangingPunct="1"/>
            <a:endParaRPr lang="zh-CN" altLang="zh-CN" smtClean="0"/>
          </a:p>
        </p:txBody>
      </p:sp>
      <p:pic>
        <p:nvPicPr>
          <p:cNvPr id="13319" name="Picture 9" descr="c:\users\ADMINI~1\appdata\roaming\360se6\USERDA~1\Temp\4437E6~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268413"/>
            <a:ext cx="792088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4340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7355160" cy="93610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b="1" dirty="0" smtClean="0"/>
              <a:t>A.   </a:t>
            </a:r>
            <a:r>
              <a:rPr lang="zh-CN" altLang="en-US" b="1" dirty="0" smtClean="0"/>
              <a:t>各有侧重</a:t>
            </a:r>
            <a:endParaRPr lang="zh-CN" altLang="zh-CN" b="1" dirty="0" smtClean="0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685800" y="2349500"/>
            <a:ext cx="7772400" cy="374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355600" algn="just" eaLnBrk="0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3200" b="0" kern="10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  </a:t>
            </a:r>
          </a:p>
          <a:p>
            <a:pPr marL="342900" indent="355600" algn="just" eaLnBrk="0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3200" b="0" kern="10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        </a:t>
            </a:r>
            <a:r>
              <a:rPr lang="zh-CN" altLang="zh-CN" sz="3200" b="1" kern="100" dirty="0" smtClean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框架结构与</a:t>
            </a:r>
            <a:r>
              <a:rPr lang="zh-CN" altLang="zh-CN" sz="3200" b="1" kern="100" dirty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核心要素</a:t>
            </a:r>
            <a:endParaRPr lang="zh-CN" altLang="zh-CN" sz="2000" b="1" kern="100" dirty="0">
              <a:solidFill>
                <a:srgbClr val="002060"/>
              </a:solidFill>
              <a:latin typeface="Calibri"/>
              <a:ea typeface="+mn-ea"/>
              <a:cs typeface="Times New Roman"/>
            </a:endParaRPr>
          </a:p>
          <a:p>
            <a:pPr marL="342900" indent="355600" algn="just" eaLnBrk="0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altLang="zh-CN" sz="3200" b="1" kern="100" dirty="0" smtClean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        </a:t>
            </a:r>
            <a:r>
              <a:rPr lang="zh-CN" altLang="zh-CN" sz="3200" b="1" kern="100" dirty="0" smtClean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理论体系</a:t>
            </a:r>
            <a:r>
              <a:rPr lang="zh-CN" altLang="zh-CN" sz="3200" b="1" kern="100" dirty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与实践导向</a:t>
            </a:r>
            <a:endParaRPr lang="zh-CN" altLang="zh-CN" sz="2000" b="1" kern="100" dirty="0">
              <a:solidFill>
                <a:srgbClr val="002060"/>
              </a:solidFill>
              <a:latin typeface="Calibri"/>
              <a:ea typeface="+mn-ea"/>
              <a:cs typeface="Times New Roman"/>
            </a:endParaRPr>
          </a:p>
          <a:p>
            <a:pPr marL="342900" indent="355600" algn="just" eaLnBrk="0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3200" b="1" kern="100" dirty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        </a:t>
            </a:r>
            <a:r>
              <a:rPr lang="zh-CN" altLang="zh-CN" sz="3200" b="1" kern="100" dirty="0">
                <a:solidFill>
                  <a:srgbClr val="002060"/>
                </a:solidFill>
                <a:latin typeface="Calibri"/>
                <a:ea typeface="+mn-ea"/>
                <a:cs typeface="Times New Roman"/>
              </a:rPr>
              <a:t>国内话语与国际话语</a:t>
            </a:r>
            <a:endParaRPr lang="zh-CN" altLang="zh-CN" sz="2000" b="1" kern="100" dirty="0">
              <a:solidFill>
                <a:srgbClr val="002060"/>
              </a:solidFill>
              <a:latin typeface="Calibri"/>
              <a:ea typeface="+mn-ea"/>
              <a:cs typeface="Times New Roman"/>
            </a:endParaRP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zh-CN" altLang="zh-CN" sz="3200" b="0" kern="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1233080" y="3580238"/>
            <a:ext cx="890647" cy="1944216"/>
          </a:xfrm>
          <a:prstGeom prst="leftBrace">
            <a:avLst/>
          </a:prstGeom>
          <a:pattFill prst="pct50">
            <a:fgClr>
              <a:srgbClr val="FF0000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5364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b="1" dirty="0" smtClean="0"/>
              <a:t>B.  </a:t>
            </a:r>
            <a:r>
              <a:rPr lang="zh-CN" altLang="en-US" b="1" dirty="0" smtClean="0"/>
              <a:t>内在一致</a:t>
            </a:r>
            <a:endParaRPr lang="zh-CN" altLang="zh-CN" b="1" dirty="0" smtClean="0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2780928"/>
            <a:ext cx="9144000" cy="3323010"/>
          </a:xfrm>
        </p:spPr>
        <p:txBody>
          <a:bodyPr/>
          <a:lstStyle/>
          <a:p>
            <a:pPr eaLnBrk="1" hangingPunct="1"/>
            <a:r>
              <a:rPr lang="zh-CN" altLang="zh-CN" b="1" dirty="0" smtClean="0">
                <a:solidFill>
                  <a:srgbClr val="002060"/>
                </a:solidFill>
              </a:rPr>
              <a:t>方向一致</a:t>
            </a:r>
            <a:r>
              <a:rPr lang="en-US" altLang="zh-CN" b="1" dirty="0" smtClean="0">
                <a:solidFill>
                  <a:srgbClr val="002060"/>
                </a:solidFill>
              </a:rPr>
              <a:t>:     </a:t>
            </a:r>
            <a:r>
              <a:rPr lang="zh-CN" altLang="zh-CN" b="1" dirty="0" smtClean="0">
                <a:solidFill>
                  <a:srgbClr val="002060"/>
                </a:solidFill>
              </a:rPr>
              <a:t>本质体现</a:t>
            </a:r>
            <a:r>
              <a:rPr lang="zh-CN" altLang="en-US" b="1" dirty="0" smtClean="0">
                <a:solidFill>
                  <a:srgbClr val="002060"/>
                </a:solidFill>
              </a:rPr>
              <a:t>、</a:t>
            </a:r>
            <a:r>
              <a:rPr lang="zh-CN" altLang="zh-CN" b="1" dirty="0" smtClean="0">
                <a:solidFill>
                  <a:srgbClr val="002060"/>
                </a:solidFill>
              </a:rPr>
              <a:t>价值表达</a:t>
            </a:r>
            <a:r>
              <a:rPr lang="zh-CN" altLang="en-US" b="1" dirty="0" smtClean="0">
                <a:solidFill>
                  <a:srgbClr val="002060"/>
                </a:solidFill>
              </a:rPr>
              <a:t>、</a:t>
            </a:r>
            <a:r>
              <a:rPr lang="zh-CN" altLang="zh-CN" b="1" dirty="0" smtClean="0">
                <a:solidFill>
                  <a:srgbClr val="002060"/>
                </a:solidFill>
              </a:rPr>
              <a:t>价值引领</a:t>
            </a:r>
            <a:r>
              <a:rPr lang="zh-CN" altLang="en-US" b="1" dirty="0" smtClean="0">
                <a:solidFill>
                  <a:srgbClr val="002060"/>
                </a:solidFill>
              </a:rPr>
              <a:t>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pPr eaLnBrk="1" hangingPunct="1"/>
            <a:endParaRPr lang="en-US" altLang="zh-CN" dirty="0" smtClean="0"/>
          </a:p>
          <a:p>
            <a:pPr eaLnBrk="1" hangingPunct="1">
              <a:buFontTx/>
              <a:buNone/>
            </a:pPr>
            <a:endParaRPr lang="en-US" altLang="zh-CN" dirty="0" smtClean="0"/>
          </a:p>
          <a:p>
            <a:r>
              <a:rPr lang="zh-CN" altLang="en-US" b="1" dirty="0" smtClean="0">
                <a:solidFill>
                  <a:srgbClr val="002060"/>
                </a:solidFill>
              </a:rPr>
              <a:t>重在建设：  共同理想、精神力量、道德风尚。</a:t>
            </a:r>
            <a:endParaRPr lang="zh-CN" altLang="zh-CN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638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981074"/>
            <a:ext cx="7772400" cy="791741"/>
          </a:xfrm>
        </p:spPr>
        <p:txBody>
          <a:bodyPr>
            <a:normAutofit/>
          </a:bodyPr>
          <a:lstStyle/>
          <a:p>
            <a:pPr eaLnBrk="1" hangingPunct="1"/>
            <a:endParaRPr lang="zh-CN" altLang="zh-CN" dirty="0" smtClean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950" y="2276872"/>
            <a:ext cx="8856663" cy="3819128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400" dirty="0" smtClean="0"/>
              <a:t>         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社会主义核心价值观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是社会主义核心价值体系的内核。</a:t>
            </a:r>
            <a:r>
              <a:rPr lang="zh-CN" altLang="zh-CN" sz="2400" b="1" dirty="0" smtClean="0"/>
              <a:t>突出了</a:t>
            </a:r>
            <a:r>
              <a:rPr lang="zh-CN" altLang="zh-CN" sz="2400" dirty="0" smtClean="0"/>
              <a:t>社会主义核心价值体系的</a:t>
            </a:r>
            <a:r>
              <a:rPr lang="zh-CN" altLang="zh-CN" sz="2400" b="1" dirty="0" smtClean="0"/>
              <a:t>核心要素，反映了</a:t>
            </a:r>
            <a:r>
              <a:rPr lang="zh-CN" altLang="zh-CN" sz="2400" dirty="0" smtClean="0"/>
              <a:t>社会主义核心价值体系的</a:t>
            </a:r>
            <a:r>
              <a:rPr lang="zh-CN" altLang="zh-CN" sz="2400" b="1" dirty="0" smtClean="0"/>
              <a:t>实践要求，展示了</a:t>
            </a:r>
            <a:r>
              <a:rPr lang="zh-CN" altLang="zh-CN" sz="2400" dirty="0" smtClean="0"/>
              <a:t>社会主义核心价值体系的</a:t>
            </a:r>
            <a:r>
              <a:rPr lang="zh-CN" altLang="zh-CN" sz="2400" b="1" dirty="0" smtClean="0"/>
              <a:t>国际话语</a:t>
            </a:r>
            <a:r>
              <a:rPr lang="zh-CN" altLang="zh-CN" sz="2400" dirty="0" smtClean="0"/>
              <a:t>。</a:t>
            </a:r>
            <a:r>
              <a:rPr lang="zh-CN" altLang="en-US" sz="2400" dirty="0" smtClean="0"/>
              <a:t>标志着我们党</a:t>
            </a:r>
            <a:r>
              <a:rPr lang="zh-CN" altLang="zh-CN" sz="2400" dirty="0" smtClean="0"/>
              <a:t>对社会主义核心价值体系的认识达到了一个新的高度，具有重大的战略意义。</a:t>
            </a:r>
          </a:p>
          <a:p>
            <a:pPr eaLnBrk="1" hangingPunct="1"/>
            <a:endParaRPr lang="zh-CN" altLang="zh-CN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638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7772400" cy="431800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 dirty="0" smtClean="0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950" y="1989138"/>
            <a:ext cx="8856663" cy="41068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CN" altLang="en-US" sz="3000" b="1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四</a:t>
            </a:r>
            <a:r>
              <a:rPr lang="en-US" altLang="zh-CN" sz="3000" b="1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000" b="1" dirty="0" smtClean="0">
                <a:solidFill>
                  <a:prstClr val="black"/>
                </a:solidFill>
                <a:latin typeface="黑体" pitchFamily="49" charset="-122"/>
                <a:ea typeface="黑体" pitchFamily="49" charset="-122"/>
              </a:rPr>
              <a:t>培育和践行核心价值观需要解决的问题</a:t>
            </a:r>
            <a:endParaRPr lang="en-US" altLang="zh-CN" sz="3000" b="1" dirty="0" smtClean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marL="0" lvl="0" indent="0">
              <a:buNone/>
            </a:pPr>
            <a:endParaRPr lang="en-US" altLang="zh-CN" sz="3000" b="1" dirty="0" smtClean="0">
              <a:solidFill>
                <a:prstClr val="black"/>
              </a:solidFill>
              <a:latin typeface="黑体" pitchFamily="49" charset="-122"/>
              <a:ea typeface="黑体" pitchFamily="49" charset="-122"/>
            </a:endParaRPr>
          </a:p>
          <a:p>
            <a:pPr marL="0" lvl="0" indent="0">
              <a:lnSpc>
                <a:spcPct val="200000"/>
              </a:lnSpc>
              <a:buNone/>
            </a:pP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1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与社会建设相结合</a:t>
            </a:r>
            <a:endParaRPr lang="en-US" altLang="zh-CN" sz="3000" dirty="0" smtClean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2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培育理性社会心态</a:t>
            </a:r>
            <a:endParaRPr lang="en-US" altLang="zh-CN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迷你简启体" pitchFamily="65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3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营造良好社会风气</a:t>
            </a:r>
            <a:endParaRPr lang="en-US" altLang="zh-CN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迷你简启体" pitchFamily="65" charset="-122"/>
            </a:endParaRPr>
          </a:p>
          <a:p>
            <a:pPr marL="0" indent="0">
              <a:buNone/>
            </a:pPr>
            <a:endParaRPr lang="en-US" altLang="zh-CN" sz="5400" dirty="0" smtClean="0">
              <a:latin typeface="华文彩云" panose="02010800040101010101" pitchFamily="2" charset="-122"/>
              <a:ea typeface="华文彩云" panose="020108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638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7772400" cy="431800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 dirty="0" smtClean="0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827584" y="1988840"/>
            <a:ext cx="8064896" cy="4106862"/>
          </a:xfrm>
        </p:spPr>
        <p:txBody>
          <a:bodyPr>
            <a:normAutofit/>
          </a:bodyPr>
          <a:lstStyle/>
          <a:p>
            <a:pPr marL="514350" indent="-514350">
              <a:buAutoNum type="ea1ChsPeriod"/>
            </a:pPr>
            <a:r>
              <a:rPr lang="zh-CN" altLang="en-US" sz="30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社会主义核心价值理论的发展历程</a:t>
            </a:r>
            <a:endParaRPr lang="en-US" altLang="zh-CN" sz="3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514350" indent="-514350">
              <a:buAutoNum type="ea1ChsPeriod"/>
            </a:pPr>
            <a:endParaRPr lang="en-US" altLang="zh-CN" sz="30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3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en-US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提出</a:t>
            </a:r>
            <a:r>
              <a:rPr lang="zh-CN" altLang="zh-CN" sz="3000" b="1" dirty="0">
                <a:latin typeface="黑体" panose="02010609060101010101" pitchFamily="49" charset="-122"/>
                <a:ea typeface="黑体" panose="02010609060101010101" pitchFamily="49" charset="-122"/>
              </a:rPr>
              <a:t>社会主义核心价值观的必要性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</a:t>
            </a:r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en-US" sz="3000" b="1" dirty="0" smtClean="0">
                <a:latin typeface="黑体" pitchFamily="49" charset="-122"/>
                <a:ea typeface="黑体" pitchFamily="49" charset="-122"/>
              </a:rPr>
              <a:t>社会主义</a:t>
            </a:r>
            <a:r>
              <a:rPr lang="zh-CN" altLang="en-US" sz="3000" b="1" dirty="0">
                <a:latin typeface="黑体" pitchFamily="49" charset="-122"/>
                <a:ea typeface="黑体" pitchFamily="49" charset="-122"/>
              </a:rPr>
              <a:t>核心价值观</a:t>
            </a:r>
            <a:r>
              <a:rPr lang="zh-CN" altLang="en-US" sz="3000" b="1" dirty="0" smtClean="0">
                <a:latin typeface="黑体" pitchFamily="49" charset="-122"/>
                <a:ea typeface="黑体" pitchFamily="49" charset="-122"/>
              </a:rPr>
              <a:t>和价值</a:t>
            </a:r>
            <a:r>
              <a:rPr lang="zh-CN" altLang="en-US" sz="3000" b="1" dirty="0">
                <a:latin typeface="黑体" pitchFamily="49" charset="-122"/>
                <a:ea typeface="黑体" pitchFamily="49" charset="-122"/>
              </a:rPr>
              <a:t>体系</a:t>
            </a:r>
            <a:r>
              <a:rPr lang="zh-CN" altLang="en-US" sz="3000" b="1" dirty="0" smtClean="0">
                <a:latin typeface="黑体" pitchFamily="49" charset="-122"/>
                <a:ea typeface="黑体" pitchFamily="49" charset="-122"/>
              </a:rPr>
              <a:t>的关系</a:t>
            </a:r>
            <a:endParaRPr lang="en-US" altLang="zh-CN" sz="3000" b="1" dirty="0" smtClean="0">
              <a:latin typeface="黑体" pitchFamily="49" charset="-122"/>
              <a:ea typeface="黑体" pitchFamily="49" charset="-122"/>
            </a:endParaRPr>
          </a:p>
          <a:p>
            <a:pPr marL="0" indent="0">
              <a:buNone/>
            </a:pPr>
            <a:endParaRPr lang="en-US" altLang="zh-CN" sz="3000" b="1" dirty="0" smtClean="0">
              <a:latin typeface="黑体" pitchFamily="49" charset="-122"/>
              <a:ea typeface="黑体" pitchFamily="49" charset="-122"/>
            </a:endParaRPr>
          </a:p>
          <a:p>
            <a:pPr marL="0" indent="0">
              <a:buNone/>
            </a:pPr>
            <a:r>
              <a:rPr lang="zh-CN" altLang="en-US" sz="3000" b="1" dirty="0" smtClean="0">
                <a:latin typeface="黑体" pitchFamily="49" charset="-122"/>
                <a:ea typeface="黑体" pitchFamily="49" charset="-122"/>
              </a:rPr>
              <a:t>四</a:t>
            </a:r>
            <a:r>
              <a:rPr lang="en-US" altLang="zh-CN" sz="3000" b="1" dirty="0" smtClean="0"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000" b="1" dirty="0" smtClean="0">
                <a:latin typeface="黑体" pitchFamily="49" charset="-122"/>
                <a:ea typeface="黑体" pitchFamily="49" charset="-122"/>
              </a:rPr>
              <a:t>培育和践行核心价值观需要解决的问题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sz="3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50592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685800" y="357188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1</a:t>
            </a:r>
            <a:r>
              <a:rPr lang="zh-CN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、核心价值观和社会建设相结合</a:t>
            </a:r>
          </a:p>
        </p:txBody>
      </p:sp>
      <p:sp>
        <p:nvSpPr>
          <p:cNvPr id="24579" name="内容占位符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929688" cy="4495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dirty="0" smtClean="0"/>
              <a:t>      </a:t>
            </a:r>
            <a:r>
              <a:rPr lang="zh-CN" altLang="en-US" sz="2800" dirty="0" smtClean="0"/>
              <a:t>要把社会主义价值理想转化为切实可行的政策，最大程度地满足人民群众的物质和精神方面的正当利益需求，切实解决社会的不公平问题，切实为人民促发展、谋幸福。只有这样，社会主义核心价值体系才能得到全社会的普遍接受和认同，其作为社会主义意识形态的本质体现才能落到实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2</a:t>
            </a:r>
            <a:r>
              <a:rPr lang="zh-CN" alt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迷你简启体" pitchFamily="65" charset="-122"/>
              </a:rPr>
              <a:t>、培育社会心态</a:t>
            </a:r>
          </a:p>
        </p:txBody>
      </p:sp>
      <p:sp>
        <p:nvSpPr>
          <p:cNvPr id="26627" name="内容占位符 2"/>
          <p:cNvSpPr>
            <a:spLocks noGrp="1"/>
          </p:cNvSpPr>
          <p:nvPr>
            <p:ph idx="4294967295"/>
          </p:nvPr>
        </p:nvSpPr>
        <p:spPr>
          <a:xfrm>
            <a:off x="142875" y="1643063"/>
            <a:ext cx="9001125" cy="44529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zh-CN" sz="2400" dirty="0" smtClean="0"/>
              <a:t>“</a:t>
            </a:r>
            <a:r>
              <a:rPr lang="zh-CN" altLang="en-US" sz="2400" dirty="0" smtClean="0"/>
              <a:t>十二五”规划纲要明确提出要培育和引导社会心态。“弘扬科学精神，加强人文关怀，注重心理辅导，培育奋发进取、理性平和、开放包容的社会心态”。</a:t>
            </a:r>
          </a:p>
          <a:p>
            <a:pPr eaLnBrk="1" hangingPunct="1">
              <a:lnSpc>
                <a:spcPct val="150000"/>
              </a:lnSpc>
            </a:pPr>
            <a:endParaRPr lang="en-US" altLang="zh-CN" dirty="0" smtClean="0"/>
          </a:p>
          <a:p>
            <a:pPr eaLnBrk="1" hangingPunct="1">
              <a:lnSpc>
                <a:spcPct val="150000"/>
              </a:lnSpc>
            </a:pPr>
            <a:r>
              <a:rPr lang="zh-CN" altLang="en-US" sz="2400" dirty="0" smtClean="0"/>
              <a:t>要培育良好的社会心态，必须把解决思想问题同解决实际问题结合起来，加快解决突出的矛盾和问题，比如就业、收入分配、社会保障等。尽快建立科学有效的利益协调机制、诉求表达机制、矛盾调节机制、权益保障机制。</a:t>
            </a:r>
          </a:p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内容占位符 2"/>
          <p:cNvSpPr>
            <a:spLocks noGrp="1"/>
          </p:cNvSpPr>
          <p:nvPr>
            <p:ph idx="4294967295"/>
          </p:nvPr>
        </p:nvSpPr>
        <p:spPr>
          <a:xfrm>
            <a:off x="142875" y="2071688"/>
            <a:ext cx="85725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dirty="0" smtClean="0"/>
              <a:t>在公平正义阳光照耀下，用规则与制度创造公平发展的空间、共建共享的平台，人人肯努力、人人有机会、人人有希望的社会。</a:t>
            </a:r>
            <a:endParaRPr lang="en-US" altLang="zh-CN" dirty="0" smtClean="0"/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zh-CN" altLang="en-US" sz="2400" dirty="0" smtClean="0"/>
          </a:p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、营造良好社会风气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zh-CN" altLang="en-US" dirty="0" smtClean="0"/>
              <a:t>社会风气怎么了？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重建社会良心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道德与法律相结合（熟人社会与陌生人社会）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3076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1052736"/>
            <a:ext cx="9144000" cy="7920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一、社会主义核心价值理论的发展历程</a:t>
            </a:r>
            <a:endParaRPr lang="zh-CN" altLang="zh-CN" b="1" dirty="0" smtClean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9036496" cy="42481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2060"/>
                </a:solidFill>
              </a:rPr>
              <a:t>2006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，十六届六中全会提出“建设社会主义核心价值体系”。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2060"/>
                </a:solidFill>
              </a:rPr>
              <a:t>2007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，十七大作出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“建设社会主义核心价值体系，增强社会主义意识形态的吸引力和凝聚力”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的战略部署。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2060"/>
                </a:solidFill>
              </a:rPr>
              <a:t>2011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，十七届六中全会：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社会主义核心价值体系是兴国之魂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。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2060"/>
                </a:solidFill>
              </a:rPr>
              <a:t>2012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，十八大：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“三个倡导”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，正式提出社会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主义核心价值观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。</a:t>
            </a:r>
            <a:endParaRPr lang="en-US" altLang="zh-CN" sz="24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2060"/>
                </a:solidFill>
              </a:rPr>
              <a:t>2013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，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中共中央办公厅印发《关于培育和践行社会主义核心价值观的意见》</a:t>
            </a:r>
            <a:r>
              <a:rPr lang="zh-CN" altLang="en-US" sz="2400" b="1" dirty="0" smtClean="0">
                <a:solidFill>
                  <a:srgbClr val="002060"/>
                </a:solidFill>
              </a:rPr>
              <a:t>：</a:t>
            </a:r>
            <a:r>
              <a:rPr lang="zh-CN" altLang="zh-CN" sz="2400" b="1" dirty="0" smtClean="0">
                <a:solidFill>
                  <a:srgbClr val="002060"/>
                </a:solidFill>
              </a:rPr>
              <a:t>我们党凝聚全党全社会价值共识作出的重要论断。</a:t>
            </a:r>
          </a:p>
          <a:p>
            <a:pPr eaLnBrk="1" hangingPunct="1">
              <a:lnSpc>
                <a:spcPct val="150000"/>
              </a:lnSpc>
            </a:pPr>
            <a:endParaRPr lang="zh-CN" altLang="zh-CN" sz="2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4100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79451"/>
            <a:ext cx="9144000" cy="949350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二</a:t>
            </a:r>
            <a:r>
              <a:rPr lang="en-US" altLang="zh-CN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.  </a:t>
            </a:r>
            <a:r>
              <a:rPr lang="zh-CN" altLang="en-US" sz="4000" b="1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提出</a:t>
            </a:r>
            <a:r>
              <a:rPr lang="zh-CN" altLang="zh-CN" sz="40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社会主义核心价值观的必要性</a:t>
            </a:r>
            <a:endParaRPr lang="zh-CN" altLang="zh-CN" sz="4000" b="1" dirty="0" smtClean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71550" y="2276475"/>
            <a:ext cx="3600450" cy="38195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200000"/>
              </a:lnSpc>
              <a:buFontTx/>
              <a:buNone/>
            </a:pPr>
            <a:r>
              <a:rPr lang="zh-CN" altLang="en-US" sz="2800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社会主义核心价值观</a:t>
            </a:r>
            <a:endParaRPr lang="en-US" altLang="zh-CN" sz="2800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  <a:p>
            <a:pPr eaLnBrk="1" hangingPunct="1">
              <a:lnSpc>
                <a:spcPct val="200000"/>
              </a:lnSpc>
              <a:buFontTx/>
              <a:buNone/>
            </a:pPr>
            <a:endParaRPr lang="en-US" altLang="zh-CN" sz="2400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  <a:p>
            <a:pPr eaLnBrk="1" hangingPunct="1">
              <a:lnSpc>
                <a:spcPct val="200000"/>
              </a:lnSpc>
              <a:buFontTx/>
              <a:buNone/>
            </a:pPr>
            <a:endParaRPr lang="en-US" altLang="zh-CN" sz="2400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  <a:p>
            <a:pPr eaLnBrk="1" hangingPunct="1">
              <a:lnSpc>
                <a:spcPct val="200000"/>
              </a:lnSpc>
              <a:buFontTx/>
              <a:buNone/>
            </a:pPr>
            <a:r>
              <a:rPr lang="zh-CN" altLang="en-US" sz="2800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社会主义核心价值体系</a:t>
            </a:r>
            <a:endParaRPr lang="zh-CN" altLang="zh-CN" sz="2800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103" name="上箭头 8"/>
          <p:cNvSpPr>
            <a:spLocks noChangeArrowheads="1"/>
          </p:cNvSpPr>
          <p:nvPr/>
        </p:nvSpPr>
        <p:spPr bwMode="auto">
          <a:xfrm>
            <a:off x="2124075" y="3213100"/>
            <a:ext cx="863600" cy="1800225"/>
          </a:xfrm>
          <a:prstGeom prst="upArrow">
            <a:avLst>
              <a:gd name="adj1" fmla="val 50000"/>
              <a:gd name="adj2" fmla="val 50039"/>
            </a:avLst>
          </a:prstGeom>
          <a:noFill/>
          <a:ln w="12700" algn="ctr">
            <a:solidFill>
              <a:srgbClr val="9E0848"/>
            </a:solidFill>
            <a:round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pic>
        <p:nvPicPr>
          <p:cNvPr id="4104" name="Picture 8" descr="c:\users\ADMINI~1\appdata\roaming\360se6\USERDA~1\Temp\124370~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2060575"/>
            <a:ext cx="3312368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5124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>
          <a:xfrm>
            <a:off x="-323850" y="765174"/>
            <a:ext cx="9467850" cy="647601"/>
          </a:xfrm>
        </p:spPr>
        <p:txBody>
          <a:bodyPr>
            <a:noAutofit/>
          </a:bodyPr>
          <a:lstStyle/>
          <a:p>
            <a:r>
              <a:rPr lang="en-US" altLang="zh-CN" sz="30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30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增强社会主义核心价值体系理论自洽性的客观要求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71988"/>
          </a:xfrm>
        </p:spPr>
        <p:txBody>
          <a:bodyPr/>
          <a:lstStyle/>
          <a:p>
            <a:pPr eaLnBrk="1" hangingPunct="1"/>
            <a:endParaRPr lang="zh-CN" altLang="zh-CN" dirty="0" smtClean="0"/>
          </a:p>
        </p:txBody>
      </p:sp>
      <p:graphicFrame>
        <p:nvGraphicFramePr>
          <p:cNvPr id="7" name="图示 6"/>
          <p:cNvGraphicFramePr/>
          <p:nvPr>
            <p:extLst>
              <p:ext uri="{D42A27DB-BD31-4B8C-83A1-F6EECF244321}">
                <p14:modId xmlns="" xmlns:p14="http://schemas.microsoft.com/office/powerpoint/2010/main" val="873232073"/>
              </p:ext>
            </p:extLst>
          </p:nvPr>
        </p:nvGraphicFramePr>
        <p:xfrm>
          <a:off x="0" y="1772816"/>
          <a:ext cx="91440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2D223A-D4FD-497A-AB8F-355E0E64BE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graphicEl>
                                              <a:dgm id="{932D223A-D4FD-497A-AB8F-355E0E64BE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49BD2B-3C52-46C4-9CEF-521266D06D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graphicEl>
                                              <a:dgm id="{4249BD2B-3C52-46C4-9CEF-521266D06D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60C36E-FD1B-4713-B42B-753DBEB46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graphicEl>
                                              <a:dgm id="{E860C36E-FD1B-4713-B42B-753DBEB46A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8B8ADDC-D730-4252-A363-8C19545C1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graphicEl>
                                              <a:dgm id="{F8B8ADDC-D730-4252-A363-8C19545C1D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66F1876-CD4F-42D2-8A53-24BA48ABC2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graphicEl>
                                              <a:dgm id="{766F1876-CD4F-42D2-8A53-24BA48ABC2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Graphic spid="7" grpId="0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614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692696"/>
            <a:ext cx="9144000" cy="792088"/>
          </a:xfrm>
        </p:spPr>
        <p:txBody>
          <a:bodyPr>
            <a:normAutofit fontScale="90000"/>
          </a:bodyPr>
          <a:lstStyle/>
          <a:p>
            <a:r>
              <a:rPr lang="en-US" altLang="zh-CN" sz="3200" b="1" dirty="0" smtClean="0"/>
              <a:t/>
            </a:r>
            <a:br>
              <a:rPr lang="en-US" altLang="zh-CN" sz="3200" b="1" dirty="0" smtClean="0"/>
            </a:br>
            <a:r>
              <a:rPr lang="en-US" altLang="zh-CN" sz="3200" b="1" dirty="0" smtClean="0"/>
              <a:t/>
            </a:r>
            <a:br>
              <a:rPr lang="en-US" altLang="zh-CN" sz="3200" b="1" dirty="0" smtClean="0"/>
            </a:br>
            <a:r>
              <a:rPr lang="zh-CN" altLang="en-US" sz="3200" b="1" dirty="0" smtClean="0"/>
              <a:t>理论一经掌握群众，也会变成物质力量。</a:t>
            </a:r>
            <a:r>
              <a:rPr lang="en-US" altLang="zh-CN" sz="3200" b="1" dirty="0" smtClean="0"/>
              <a:t/>
            </a:r>
            <a:br>
              <a:rPr lang="en-US" altLang="zh-CN" sz="3200" b="1" dirty="0" smtClean="0"/>
            </a:br>
            <a:r>
              <a:rPr lang="zh-CN" altLang="zh-CN" sz="3200" b="1" dirty="0" smtClean="0"/>
              <a:t/>
            </a:r>
            <a:br>
              <a:rPr lang="zh-CN" altLang="zh-CN" sz="3200" b="1" dirty="0" smtClean="0"/>
            </a:br>
            <a:endParaRPr lang="zh-CN" altLang="zh-CN" sz="3000" b="1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151" name="Picture 3" descr="C:\Users\Administrator\Desktop\11ff61583cdg2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00808"/>
            <a:ext cx="4932809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9" descr="C:\Users\Administrator\Desktop\137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363" y="1700808"/>
            <a:ext cx="4211637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16388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-11811" y="768661"/>
            <a:ext cx="9144000" cy="792088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solidFill>
                  <a:srgbClr val="7030A0"/>
                </a:solidFill>
              </a:rPr>
              <a:t>2.</a:t>
            </a:r>
            <a:r>
              <a:rPr lang="zh-CN" altLang="en-US" sz="33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</a:rPr>
              <a:t>扩大社会主义核心价值体系实践感召力的客观要求</a:t>
            </a:r>
            <a:endParaRPr lang="zh-CN" altLang="zh-CN" sz="3300" dirty="0" smtClean="0">
              <a:solidFill>
                <a:srgbClr val="7030A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 flipH="1">
            <a:off x="6228183" y="1916832"/>
            <a:ext cx="2915815" cy="4536504"/>
          </a:xfrm>
        </p:spPr>
        <p:txBody>
          <a:bodyPr/>
          <a:lstStyle/>
          <a:p>
            <a:pPr eaLnBrk="1" hangingPunct="1">
              <a:buNone/>
            </a:pPr>
            <a:r>
              <a:rPr lang="en-US" altLang="zh-CN" dirty="0" smtClean="0"/>
              <a:t>   《</a:t>
            </a:r>
            <a:r>
              <a:rPr lang="zh-CN" altLang="en-US" dirty="0" smtClean="0"/>
              <a:t>三字经</a:t>
            </a:r>
            <a:r>
              <a:rPr lang="en-US" altLang="zh-CN" dirty="0" smtClean="0"/>
              <a:t>》</a:t>
            </a:r>
          </a:p>
          <a:p>
            <a:pPr eaLnBrk="1" hangingPunct="1">
              <a:buNone/>
            </a:pPr>
            <a:endParaRPr lang="en-US" altLang="zh-CN" dirty="0" smtClean="0"/>
          </a:p>
          <a:p>
            <a:pPr eaLnBrk="1" hangingPunct="1">
              <a:buNone/>
            </a:pPr>
            <a:endParaRPr lang="en-US" altLang="zh-CN" dirty="0" smtClean="0"/>
          </a:p>
          <a:p>
            <a:pPr algn="ctr" eaLnBrk="1" hangingPunct="1"/>
            <a:r>
              <a:rPr lang="zh-CN" altLang="en-US" dirty="0" smtClean="0"/>
              <a:t>短小精悍</a:t>
            </a:r>
            <a:endParaRPr lang="en-US" altLang="zh-CN" dirty="0" smtClean="0"/>
          </a:p>
          <a:p>
            <a:pPr algn="ctr" eaLnBrk="1" hangingPunct="1"/>
            <a:r>
              <a:rPr lang="zh-CN" altLang="en-US" dirty="0" smtClean="0"/>
              <a:t>琅琅上口</a:t>
            </a:r>
            <a:endParaRPr lang="en-US" altLang="zh-CN" dirty="0" smtClean="0"/>
          </a:p>
          <a:p>
            <a:pPr algn="ctr" eaLnBrk="1" hangingPunct="1"/>
            <a:r>
              <a:rPr lang="zh-CN" altLang="en-US" dirty="0" smtClean="0"/>
              <a:t>家喻户晓</a:t>
            </a:r>
            <a:endParaRPr lang="zh-CN" altLang="zh-CN" dirty="0" smtClean="0"/>
          </a:p>
        </p:txBody>
      </p:sp>
      <p:pic>
        <p:nvPicPr>
          <p:cNvPr id="1026" name="Picture 2" descr="C:\Users\Administrator\Desktop\20110106210159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988840"/>
            <a:ext cx="6444208" cy="44643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6527154"/>
            <a:ext cx="9144000" cy="36933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zh-CN" altLang="en-US"/>
          </a:p>
        </p:txBody>
      </p:sp>
      <p:pic>
        <p:nvPicPr>
          <p:cNvPr id="7172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5" y="692150"/>
            <a:ext cx="7632848" cy="576610"/>
          </a:xfrm>
        </p:spPr>
        <p:txBody>
          <a:bodyPr>
            <a:normAutofit fontScale="90000"/>
          </a:bodyPr>
          <a:lstStyle/>
          <a:p>
            <a:pPr marL="342900" indent="-342900">
              <a:lnSpc>
                <a:spcPct val="200000"/>
              </a:lnSpc>
              <a:spcBef>
                <a:spcPct val="20000"/>
              </a:spcBef>
              <a:defRPr/>
            </a:pPr>
            <a:r>
              <a:rPr lang="en-US" altLang="zh-CN" sz="2800" dirty="0" smtClean="0">
                <a:solidFill>
                  <a:srgbClr val="000000"/>
                </a:solidFill>
                <a:cs typeface="+mn-cs"/>
              </a:rPr>
              <a:t/>
            </a:r>
            <a:br>
              <a:rPr lang="en-US" altLang="zh-CN" sz="2800" dirty="0" smtClean="0">
                <a:solidFill>
                  <a:srgbClr val="000000"/>
                </a:solidFill>
                <a:cs typeface="+mn-cs"/>
              </a:rPr>
            </a:br>
            <a:r>
              <a:rPr lang="en-US" altLang="zh-CN" sz="2800" dirty="0" smtClean="0">
                <a:solidFill>
                  <a:srgbClr val="000000"/>
                </a:solidFill>
                <a:cs typeface="+mn-cs"/>
              </a:rPr>
              <a:t/>
            </a:r>
            <a:br>
              <a:rPr lang="en-US" altLang="zh-CN" sz="2800" dirty="0" smtClean="0">
                <a:solidFill>
                  <a:srgbClr val="000000"/>
                </a:solidFill>
                <a:cs typeface="+mn-cs"/>
              </a:rPr>
            </a:br>
            <a:r>
              <a:rPr lang="en-US" altLang="zh-CN" sz="2800" dirty="0" smtClean="0">
                <a:solidFill>
                  <a:srgbClr val="000000"/>
                </a:solidFill>
                <a:cs typeface="+mn-cs"/>
              </a:rPr>
              <a:t/>
            </a:r>
            <a:br>
              <a:rPr lang="en-US" altLang="zh-CN" sz="2800" dirty="0" smtClean="0">
                <a:solidFill>
                  <a:srgbClr val="000000"/>
                </a:solidFill>
                <a:cs typeface="+mn-cs"/>
              </a:rPr>
            </a:br>
            <a:r>
              <a:rPr lang="zh-CN" altLang="en-US" sz="40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核心价值观的竞争</a:t>
            </a:r>
            <a:br>
              <a:rPr lang="zh-CN" altLang="en-US" sz="40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2800" b="1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/>
            </a:r>
            <a:br>
              <a:rPr lang="en-US" altLang="zh-CN" sz="2800" b="1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</a:br>
            <a:endParaRPr lang="zh-CN" altLang="zh-CN" b="1" dirty="0" smtClean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5733256"/>
            <a:ext cx="8964488" cy="64807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endParaRPr lang="en-US" altLang="zh-CN" sz="2400" b="1" dirty="0" smtClean="0"/>
          </a:p>
          <a:p>
            <a:pPr>
              <a:lnSpc>
                <a:spcPct val="150000"/>
              </a:lnSpc>
              <a:buNone/>
            </a:pPr>
            <a:endParaRPr lang="en-US" altLang="zh-CN" sz="2400" b="1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altLang="zh-CN" sz="8000" b="1" dirty="0" smtClean="0">
                <a:latin typeface="楷体" pitchFamily="49" charset="-122"/>
                <a:ea typeface="楷体" pitchFamily="49" charset="-122"/>
              </a:rPr>
              <a:t>2009</a:t>
            </a:r>
            <a:r>
              <a:rPr lang="zh-CN" altLang="en-US" sz="8000" b="1" dirty="0" smtClean="0">
                <a:latin typeface="楷体" pitchFamily="49" charset="-122"/>
                <a:ea typeface="楷体" pitchFamily="49" charset="-122"/>
              </a:rPr>
              <a:t>年</a:t>
            </a:r>
            <a:r>
              <a:rPr lang="en-US" altLang="zh-CN" sz="8000" b="1" dirty="0" smtClean="0">
                <a:latin typeface="楷体" pitchFamily="49" charset="-122"/>
                <a:ea typeface="楷体" pitchFamily="49" charset="-122"/>
              </a:rPr>
              <a:t>11</a:t>
            </a:r>
            <a:r>
              <a:rPr lang="zh-CN" altLang="en-US" sz="8000" b="1" dirty="0" smtClean="0">
                <a:latin typeface="楷体" pitchFamily="49" charset="-122"/>
                <a:ea typeface="楷体" pitchFamily="49" charset="-122"/>
              </a:rPr>
              <a:t>月</a:t>
            </a:r>
            <a:r>
              <a:rPr lang="en-US" altLang="zh-CN" sz="8000" b="1" dirty="0" smtClean="0">
                <a:latin typeface="楷体" pitchFamily="49" charset="-122"/>
                <a:ea typeface="楷体" pitchFamily="49" charset="-122"/>
              </a:rPr>
              <a:t>16</a:t>
            </a:r>
            <a:r>
              <a:rPr lang="zh-CN" altLang="en-US" sz="8000" b="1" dirty="0" smtClean="0">
                <a:latin typeface="楷体" pitchFamily="49" charset="-122"/>
                <a:ea typeface="楷体" pitchFamily="49" charset="-122"/>
              </a:rPr>
              <a:t>日，美国总统奥巴马在上海与青年交流。      </a:t>
            </a:r>
            <a:endParaRPr lang="zh-CN" altLang="zh-CN" sz="8000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  <a:buNone/>
            </a:pPr>
            <a:endParaRPr lang="en-US" altLang="zh-CN" sz="2400" b="1" dirty="0" smtClean="0"/>
          </a:p>
          <a:p>
            <a:pPr>
              <a:lnSpc>
                <a:spcPct val="150000"/>
              </a:lnSpc>
              <a:buNone/>
            </a:pPr>
            <a:endParaRPr lang="en-US" altLang="zh-CN" sz="2400" b="1" dirty="0" smtClean="0"/>
          </a:p>
          <a:p>
            <a:pPr>
              <a:lnSpc>
                <a:spcPct val="150000"/>
              </a:lnSpc>
              <a:buNone/>
            </a:pPr>
            <a:endParaRPr lang="en-US" altLang="zh-CN" sz="2400" b="1" dirty="0" smtClean="0"/>
          </a:p>
        </p:txBody>
      </p:sp>
      <p:pic>
        <p:nvPicPr>
          <p:cNvPr id="7175" name="Picture 2" descr="C:\Users\Administrator\Desktop\2395777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04864"/>
            <a:ext cx="5580063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796136" y="1988840"/>
            <a:ext cx="302433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300000"/>
              </a:lnSpc>
            </a:pPr>
            <a:r>
              <a:rPr lang="zh-CN" altLang="en-US" sz="2800" b="1" dirty="0" smtClean="0">
                <a:solidFill>
                  <a:srgbClr val="7030A0"/>
                </a:solidFill>
              </a:rPr>
              <a:t>大搞价值观外交，推销核心价值观，声称是普世价值</a:t>
            </a:r>
            <a:r>
              <a:rPr lang="zh-CN" altLang="en-US" b="1" dirty="0" smtClean="0">
                <a:solidFill>
                  <a:srgbClr val="7030A0"/>
                </a:solidFill>
              </a:rPr>
              <a:t>。</a:t>
            </a:r>
            <a:endParaRPr lang="en-US" altLang="zh-CN" b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7174" grpId="0" build="allAtOnce"/>
      <p:bldP spid="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9E0848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9E0848"/>
          </a:solidFill>
          <a:ln w="12700">
            <a:solidFill>
              <a:srgbClr val="9E0848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8196" name="Picture 4" descr="人大标加字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244792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20713"/>
            <a:ext cx="7772400" cy="287337"/>
          </a:xfrm>
        </p:spPr>
        <p:txBody>
          <a:bodyPr>
            <a:normAutofit fontScale="90000"/>
          </a:bodyPr>
          <a:lstStyle/>
          <a:p>
            <a:pPr eaLnBrk="1" hangingPunct="1"/>
            <a:endParaRPr lang="zh-CN" altLang="zh-CN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950" y="1196975"/>
            <a:ext cx="4464050" cy="53276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/>
              <a:t>     2010</a:t>
            </a:r>
            <a:r>
              <a:rPr lang="zh-CN" altLang="zh-CN" sz="2400" dirty="0" smtClean="0"/>
              <a:t>年</a:t>
            </a:r>
            <a:r>
              <a:rPr lang="en-US" altLang="zh-CN" sz="2400" dirty="0" smtClean="0"/>
              <a:t>05</a:t>
            </a:r>
            <a:r>
              <a:rPr lang="zh-CN" altLang="zh-CN" sz="2400" dirty="0" smtClean="0"/>
              <a:t>月</a:t>
            </a:r>
            <a:r>
              <a:rPr lang="en-US" altLang="zh-CN" sz="2400" dirty="0" smtClean="0"/>
              <a:t>27</a:t>
            </a:r>
            <a:r>
              <a:rPr lang="zh-CN" altLang="zh-CN" sz="2400" dirty="0" smtClean="0"/>
              <a:t>奥巴马</a:t>
            </a:r>
            <a:r>
              <a:rPr lang="en-US" altLang="zh-CN" sz="2400" b="1" dirty="0" smtClean="0"/>
              <a:t>《</a:t>
            </a:r>
            <a:r>
              <a:rPr lang="zh-CN" altLang="en-US" sz="2400" b="1" dirty="0" smtClean="0"/>
              <a:t>美国国家安全战略报告</a:t>
            </a:r>
            <a:r>
              <a:rPr lang="en-US" altLang="zh-CN" sz="2400" b="1" dirty="0" smtClean="0"/>
              <a:t>》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pPr>
              <a:lnSpc>
                <a:spcPct val="150000"/>
              </a:lnSpc>
              <a:buFontTx/>
              <a:buNone/>
            </a:pP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zh-CN" altLang="en-US" sz="2400" dirty="0" smtClean="0"/>
              <a:t>      将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“在国内和全世界尊重普世价值”</a:t>
            </a:r>
            <a:r>
              <a:rPr lang="zh-CN" altLang="en-US" sz="2400" dirty="0" smtClean="0"/>
              <a:t>连同“维护美国及其盟友的安全”、“保持美国经济的强大”和“维持美国主导的国际秩序”作为美国的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四项持久利益。</a:t>
            </a:r>
            <a:endParaRPr lang="zh-CN" altLang="zh-CN" sz="2400" b="1" dirty="0" smtClean="0">
              <a:latin typeface="黑体" pitchFamily="49" charset="-122"/>
              <a:ea typeface="黑体" pitchFamily="49" charset="-122"/>
            </a:endParaRPr>
          </a:p>
          <a:p>
            <a:pPr eaLnBrk="1" hangingPunct="1"/>
            <a:endParaRPr lang="zh-CN" altLang="zh-CN" sz="2400" dirty="0" smtClean="0"/>
          </a:p>
        </p:txBody>
      </p:sp>
      <p:pic>
        <p:nvPicPr>
          <p:cNvPr id="8199" name="图片 6" descr="c:\users\ADMINI~1\appdata\roaming\360se6\USERDA~1\Temp\7CAA51~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1196975"/>
            <a:ext cx="43561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1563</Words>
  <Application>Microsoft Office PowerPoint</Application>
  <PresentationFormat>全屏显示(4:3)</PresentationFormat>
  <Paragraphs>135</Paragraphs>
  <Slides>23</Slides>
  <Notes>19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Office 主题</vt:lpstr>
      <vt:lpstr>社会主义核心价值观专题研究 </vt:lpstr>
      <vt:lpstr>幻灯片 2</vt:lpstr>
      <vt:lpstr>一、社会主义核心价值理论的发展历程</vt:lpstr>
      <vt:lpstr>二.  提出社会主义核心价值观的必要性</vt:lpstr>
      <vt:lpstr>1.增强社会主义核心价值体系理论自洽性的客观要求</vt:lpstr>
      <vt:lpstr>  理论一经掌握群众，也会变成物质力量。  </vt:lpstr>
      <vt:lpstr>2.扩大社会主义核心价值体系实践感召力的客观要求</vt:lpstr>
      <vt:lpstr>   核心价值观的竞争  </vt:lpstr>
      <vt:lpstr>幻灯片 9</vt:lpstr>
      <vt:lpstr> 3.提升社会主义核心价值体系国际竞争力的客观要求 </vt:lpstr>
      <vt:lpstr>二. 提出社会主义核心价值观的必要性</vt:lpstr>
      <vt:lpstr>三.社会主义核心价值观和核心价值体系的关系</vt:lpstr>
      <vt:lpstr> 社会主义核心价值体系</vt:lpstr>
      <vt:lpstr> 社会主义核心价值观的基本内容 </vt:lpstr>
      <vt:lpstr>幻灯片 15</vt:lpstr>
      <vt:lpstr>A.   各有侧重</vt:lpstr>
      <vt:lpstr>B.  内在一致</vt:lpstr>
      <vt:lpstr>幻灯片 18</vt:lpstr>
      <vt:lpstr>幻灯片 19</vt:lpstr>
      <vt:lpstr>1、核心价值观和社会建设相结合</vt:lpstr>
      <vt:lpstr>2、培育社会心态</vt:lpstr>
      <vt:lpstr>幻灯片 22</vt:lpstr>
      <vt:lpstr>3、营造良好社会风气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正确认识社会主义核心价值观 与社会主义核心价值体系的关系</dc:title>
  <dc:creator>Administrator</dc:creator>
  <cp:lastModifiedBy>Administrator</cp:lastModifiedBy>
  <cp:revision>48</cp:revision>
  <dcterms:created xsi:type="dcterms:W3CDTF">2014-07-01T00:52:36Z</dcterms:created>
  <dcterms:modified xsi:type="dcterms:W3CDTF">2014-10-15T04:11:23Z</dcterms:modified>
</cp:coreProperties>
</file>