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7" r:id="rId4"/>
    <p:sldId id="259" r:id="rId5"/>
    <p:sldId id="267" r:id="rId6"/>
    <p:sldId id="268" r:id="rId7"/>
    <p:sldId id="269" r:id="rId8"/>
    <p:sldId id="273" r:id="rId9"/>
    <p:sldId id="275" r:id="rId10"/>
    <p:sldId id="276" r:id="rId11"/>
    <p:sldId id="270" r:id="rId12"/>
    <p:sldId id="277" r:id="rId13"/>
    <p:sldId id="278" r:id="rId14"/>
    <p:sldId id="279" r:id="rId15"/>
    <p:sldId id="25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2" userDrawn="1">
          <p15:clr>
            <a:srgbClr val="A4A3A4"/>
          </p15:clr>
        </p15:guide>
        <p15:guide id="2" pos="2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182"/>
    <a:srgbClr val="4A1B12"/>
    <a:srgbClr val="652619"/>
    <a:srgbClr val="671722"/>
    <a:srgbClr val="52121B"/>
    <a:srgbClr val="431D1D"/>
    <a:srgbClr val="7E1C2A"/>
    <a:srgbClr val="CC3300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1"/>
  </p:normalViewPr>
  <p:slideViewPr>
    <p:cSldViewPr showGuides="1">
      <p:cViewPr varScale="1">
        <p:scale>
          <a:sx n="97" d="100"/>
          <a:sy n="97" d="100"/>
        </p:scale>
        <p:origin x="680" y="184"/>
      </p:cViewPr>
      <p:guideLst>
        <p:guide orient="horz" pos="2062"/>
        <p:guide pos="2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>
            <a:lumMod val="9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  <p:pic>
        <p:nvPicPr>
          <p:cNvPr id="2050" name="Picture 2" descr="C:\Users\pp\Desktop\logo-nocolor.pn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2000"/>
          </a:blip>
          <a:srcRect/>
          <a:stretch>
            <a:fillRect/>
          </a:stretch>
        </p:blipFill>
        <p:spPr bwMode="auto">
          <a:xfrm>
            <a:off x="3214678" y="1857364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2771-8647-47F7-BF46-F1F0AA16462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A6DB-FE8F-44FC-AB8C-B3ACDBB5B92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6" Type="http://schemas.openxmlformats.org/officeDocument/2006/relationships/slideLayout" Target="../slideLayouts/slideLayout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lum bright="10000"/>
          </a:blip>
          <a:srcRect b="31111"/>
          <a:stretch>
            <a:fillRect/>
          </a:stretch>
        </p:blipFill>
        <p:spPr bwMode="auto">
          <a:xfrm>
            <a:off x="-32" y="0"/>
            <a:ext cx="9144032" cy="2786058"/>
          </a:xfrm>
          <a:prstGeom prst="rect">
            <a:avLst/>
          </a:prstGeom>
          <a:blipFill>
            <a:blip r:embed="rId2">
              <a:lum bright="1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683895" y="3269615"/>
            <a:ext cx="7423150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kern="100" dirty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物理所匿名评审中</a:t>
            </a:r>
            <a:endParaRPr lang="zh-CN" altLang="en-US" sz="44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4400" b="1" kern="100" dirty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常见问题防范提醒</a:t>
            </a:r>
            <a:endParaRPr lang="zh-CN" altLang="en-US" sz="44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 flipV="1">
            <a:off x="0" y="4714884"/>
            <a:ext cx="8896350" cy="51086"/>
          </a:xfrm>
          <a:prstGeom prst="ellipse">
            <a:avLst/>
          </a:prstGeom>
          <a:gradFill flip="none" rotWithShape="1">
            <a:gsLst>
              <a:gs pos="70000">
                <a:schemeClr val="bg1"/>
              </a:gs>
              <a:gs pos="47000">
                <a:schemeClr val="tx1">
                  <a:alpha val="39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4"/>
          <p:cNvSpPr txBox="1"/>
          <p:nvPr/>
        </p:nvSpPr>
        <p:spPr>
          <a:xfrm>
            <a:off x="4500562" y="5072074"/>
            <a:ext cx="3685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err="1">
                <a:solidFill>
                  <a:srgbClr val="346182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研究生部</a:t>
            </a:r>
            <a:r>
              <a:rPr lang="en-US" altLang="zh-CN" sz="2000" dirty="0">
                <a:solidFill>
                  <a:srgbClr val="3461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2025.01.15</a:t>
            </a:r>
            <a:endParaRPr lang="zh-CN" altLang="en-US" sz="2000" dirty="0">
              <a:solidFill>
                <a:srgbClr val="346182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53529"/>
            <a:ext cx="686812" cy="40370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5400000">
            <a:off x="585496" y="653000"/>
            <a:ext cx="404522" cy="3942"/>
          </a:xfrm>
          <a:prstGeom prst="line">
            <a:avLst/>
          </a:prstGeom>
          <a:ln w="19050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816580" y="467005"/>
            <a:ext cx="8211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b="1" kern="100" dirty="0">
                <a:solidFill>
                  <a:srgbClr val="31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Institute of Physics, CAS</a:t>
            </a:r>
            <a:endParaRPr lang="zh-CN" altLang="zh-CN" sz="1100" b="1" kern="100" dirty="0">
              <a:solidFill>
                <a:srgbClr val="315B7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总结与展望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50043" y="2297192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第七章中总结充分，但是展望不足。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189" y="312641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50042" y="2999738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建议对本论文给出的研究结果的应用前景进行展望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781191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46773" y="3654514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不要仅仅局限在文章提及的几种材料上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83920" y="448373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46773" y="4357060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建议展望部分可以进一步拓展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79295" y="2340610"/>
            <a:ext cx="695833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文献统一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用全称或者用缩写，标题中有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特殊符号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的请确认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显示正确</a:t>
            </a:r>
            <a:endParaRPr lang="zh-CN" altLang="en-US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189" y="312641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50085" y="2925445"/>
            <a:ext cx="7338695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期刊名、人名写法要统一，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不要出现错误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同一人名竟然有五六种不同的写法。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781191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46773" y="3798024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文献【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96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】与文献【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120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重复出现</a:t>
            </a:r>
            <a:endParaRPr lang="zh-CN" altLang="en-US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83920" y="448373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46773" y="4500570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参考文献的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信息不全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，比如页码有缺失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79295" y="2183130"/>
            <a:ext cx="6958330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图注中写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引自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的时候后面的参考文献号码不应使用上标形式，应该写作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引自文献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[xx]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；若使用上标形式，则无需写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引自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189" y="312641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en-US" altLang="zh-CN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79295" y="3119755"/>
            <a:ext cx="733869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多作者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时，应列出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个作者姓名后添加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et al.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781191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en-US" altLang="zh-CN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46910" y="3770630"/>
            <a:ext cx="6695440" cy="117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指出论文在引用别人的图时，往往是一笔带过整幅图的内容。这样没有起到引用的目的。因此，可以适当地多加介绍。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严格来说，论文中的每幅小图都应在正文中讨论到，否则该图就不必要出现。</a:t>
            </a:r>
            <a:endParaRPr lang="zh-CN" altLang="en-US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68045" y="515810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</a:t>
            </a:r>
            <a:endParaRPr lang="en-US" altLang="zh-CN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79158" y="5011110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英文参考文献出现中文的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，很是奇怪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/>
          <a:stretch>
            <a:fillRect/>
          </a:stretch>
        </p:blipFill>
        <p:spPr>
          <a:xfrm>
            <a:off x="3707765" y="5478780"/>
            <a:ext cx="2900680" cy="1092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39750" y="1124585"/>
            <a:ext cx="7937500" cy="2306955"/>
          </a:xfrm>
          <a:prstGeom prst="rect">
            <a:avLst/>
          </a:prstGeom>
        </p:spPr>
        <p:txBody>
          <a:bodyPr wrap="square">
            <a:spAutoFit/>
          </a:bodyPr>
          <a:p>
            <a:pPr indent="0" algn="l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引述一位评阅专家的原话</a:t>
            </a:r>
            <a:endParaRPr lang="zh-CN" altLang="en-US" sz="2400" b="1">
              <a:solidFill>
                <a:srgbClr val="000000"/>
              </a:solidFill>
              <a:highlight>
                <a:srgbClr val="00FFFF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希望作者无论今后是否继续科研工作，都要逐字逐句的检查，认真修改论文，使其符合规范，清晰易懂。须知此论文将面向所有人开放查阅，存在被其他人指摘的可能性。</a:t>
            </a:r>
            <a:endParaRPr lang="zh-CN" altLang="en-US" sz="2400" b="1">
              <a:solidFill>
                <a:srgbClr val="00000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50" y="3861435"/>
            <a:ext cx="7757160" cy="1198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p>
            <a:pPr indent="0" algn="ctr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请全体毕业生重视学位论文，顺利毕业拿到学位，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ctr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不要若干年后因学位论文给自己带来不必要的麻烦！</a:t>
            </a:r>
            <a:endParaRPr lang="zh-CN" altLang="en-US" sz="2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32" cy="70722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120" name="矩形 119"/>
          <p:cNvSpPr/>
          <p:nvPr/>
        </p:nvSpPr>
        <p:spPr>
          <a:xfrm>
            <a:off x="0" y="0"/>
            <a:ext cx="9144000" cy="70994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  <a:alpha val="89000"/>
                </a:schemeClr>
              </a:gs>
              <a:gs pos="96000">
                <a:schemeClr val="tx2">
                  <a:lumMod val="75000"/>
                  <a:alpha val="9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80" name="组合 179"/>
          <p:cNvGrpSpPr/>
          <p:nvPr/>
        </p:nvGrpSpPr>
        <p:grpSpPr>
          <a:xfrm>
            <a:off x="2500298" y="1714488"/>
            <a:ext cx="4288353" cy="3643338"/>
            <a:chOff x="2855415" y="1571612"/>
            <a:chExt cx="4288353" cy="3643338"/>
          </a:xfrm>
        </p:grpSpPr>
        <p:sp>
          <p:nvSpPr>
            <p:cNvPr id="175" name="TextBox 174"/>
            <p:cNvSpPr txBox="1"/>
            <p:nvPr/>
          </p:nvSpPr>
          <p:spPr>
            <a:xfrm>
              <a:off x="2855415" y="4422496"/>
              <a:ext cx="42883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chemeClr val="bg1">
                      <a:lumMod val="95000"/>
                    </a:schemeClr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中国科学院物理研究所</a:t>
              </a:r>
              <a:endParaRPr lang="zh-CN" altLang="en-US" sz="3200" dirty="0">
                <a:solidFill>
                  <a:schemeClr val="bg1">
                    <a:lumMod val="95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3071803" y="4922562"/>
              <a:ext cx="392908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00" dirty="0">
                  <a:solidFill>
                    <a:schemeClr val="bg1">
                      <a:lumMod val="95000"/>
                    </a:schemeClr>
                  </a:solidFill>
                  <a:latin typeface="Adobe Gothic Std B" pitchFamily="34" charset="-128"/>
                  <a:ea typeface="Adobe Gothic Std B" pitchFamily="34" charset="-128"/>
                </a:rPr>
                <a:t>Institute of Physics  Chinese Academy of Sciences</a:t>
              </a:r>
              <a:endParaRPr lang="zh-CN" altLang="en-US" sz="1300" dirty="0">
                <a:solidFill>
                  <a:schemeClr val="bg1">
                    <a:lumMod val="95000"/>
                  </a:schemeClr>
                </a:solidFill>
                <a:latin typeface="Adobe Gothic Std B" pitchFamily="34" charset="-128"/>
                <a:ea typeface="华文行楷" panose="02010800040101010101" pitchFamily="2" charset="-122"/>
              </a:endParaRPr>
            </a:p>
          </p:txBody>
        </p:sp>
        <p:pic>
          <p:nvPicPr>
            <p:cNvPr id="179" name="图片 178" descr="logo-nocolor.png"/>
            <p:cNvPicPr>
              <a:picLocks noChangeAspect="1"/>
            </p:cNvPicPr>
            <p:nvPr/>
          </p:nvPicPr>
          <p:blipFill>
            <a:blip r:embed="rId3">
              <a:lum/>
            </a:blip>
            <a:stretch>
              <a:fillRect/>
            </a:stretch>
          </p:blipFill>
          <p:spPr>
            <a:xfrm>
              <a:off x="3643306" y="1571612"/>
              <a:ext cx="2714644" cy="27146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0" y="411510"/>
            <a:ext cx="539750" cy="576064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600710" y="411510"/>
            <a:ext cx="0" cy="576064"/>
          </a:xfrm>
          <a:prstGeom prst="line">
            <a:avLst/>
          </a:prstGeom>
          <a:ln w="28575">
            <a:solidFill>
              <a:srgbClr val="3461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/>
          <p:cNvSpPr txBox="1"/>
          <p:nvPr/>
        </p:nvSpPr>
        <p:spPr>
          <a:xfrm>
            <a:off x="661670" y="345599"/>
            <a:ext cx="355314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 </a:t>
            </a:r>
            <a:endParaRPr lang="zh-CN" altLang="en-US" sz="40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>
            <p:custDataLst>
              <p:tags r:id="rId1"/>
            </p:custDataLst>
          </p:nvPr>
        </p:nvGrpSpPr>
        <p:grpSpPr>
          <a:xfrm>
            <a:off x="2189533" y="1756083"/>
            <a:ext cx="6332495" cy="523220"/>
            <a:chOff x="2929753" y="1756083"/>
            <a:chExt cx="6332495" cy="523220"/>
          </a:xfrm>
        </p:grpSpPr>
        <p:cxnSp>
          <p:nvCxnSpPr>
            <p:cNvPr id="32" name="直接连接符 31"/>
            <p:cNvCxnSpPr/>
            <p:nvPr>
              <p:custDataLst>
                <p:tags r:id="rId2"/>
              </p:custDataLst>
            </p:nvPr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1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34" name="平行四边形 33"/>
              <p:cNvSpPr/>
              <p:nvPr>
                <p:custDataLst>
                  <p:tags r:id="rId3"/>
                </p:custDataLst>
              </p:nvPr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1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组合 35"/>
          <p:cNvGrpSpPr/>
          <p:nvPr>
            <p:custDataLst>
              <p:tags r:id="rId5"/>
            </p:custDataLst>
          </p:nvPr>
        </p:nvGrpSpPr>
        <p:grpSpPr>
          <a:xfrm>
            <a:off x="2189533" y="2448103"/>
            <a:ext cx="6332495" cy="523220"/>
            <a:chOff x="2929753" y="1756083"/>
            <a:chExt cx="6332495" cy="523220"/>
          </a:xfrm>
        </p:grpSpPr>
        <p:cxnSp>
          <p:nvCxnSpPr>
            <p:cNvPr id="37" name="直接连接符 36"/>
            <p:cNvCxnSpPr/>
            <p:nvPr>
              <p:custDataLst>
                <p:tags r:id="rId6"/>
              </p:custDataLst>
            </p:nvPr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77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39" name="平行四边形 38"/>
              <p:cNvSpPr/>
              <p:nvPr>
                <p:custDataLst>
                  <p:tags r:id="rId7"/>
                </p:custDataLst>
              </p:nvPr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79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组合 40"/>
          <p:cNvGrpSpPr/>
          <p:nvPr>
            <p:custDataLst>
              <p:tags r:id="rId9"/>
            </p:custDataLst>
          </p:nvPr>
        </p:nvGrpSpPr>
        <p:grpSpPr>
          <a:xfrm>
            <a:off x="2189533" y="3140123"/>
            <a:ext cx="6332495" cy="523220"/>
            <a:chOff x="2929753" y="1756083"/>
            <a:chExt cx="6332495" cy="523220"/>
          </a:xfrm>
        </p:grpSpPr>
        <p:cxnSp>
          <p:nvCxnSpPr>
            <p:cNvPr id="42" name="直接连接符 41"/>
            <p:cNvCxnSpPr/>
            <p:nvPr>
              <p:custDataLst>
                <p:tags r:id="rId10"/>
              </p:custDataLst>
            </p:nvPr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组合 84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44" name="平行四边形 43"/>
              <p:cNvSpPr/>
              <p:nvPr>
                <p:custDataLst>
                  <p:tags r:id="rId11"/>
                </p:custDataLst>
              </p:nvPr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8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6" name="组合 45"/>
          <p:cNvGrpSpPr/>
          <p:nvPr>
            <p:custDataLst>
              <p:tags r:id="rId13"/>
            </p:custDataLst>
          </p:nvPr>
        </p:nvGrpSpPr>
        <p:grpSpPr>
          <a:xfrm>
            <a:off x="2189533" y="3832142"/>
            <a:ext cx="6332495" cy="523220"/>
            <a:chOff x="2929753" y="1756083"/>
            <a:chExt cx="6332495" cy="523220"/>
          </a:xfrm>
        </p:grpSpPr>
        <p:cxnSp>
          <p:nvCxnSpPr>
            <p:cNvPr id="47" name="直接连接符 46"/>
            <p:cNvCxnSpPr/>
            <p:nvPr>
              <p:custDataLst>
                <p:tags r:id="rId14"/>
              </p:custDataLst>
            </p:nvPr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90"/>
            <p:cNvGrpSpPr/>
            <p:nvPr/>
          </p:nvGrpSpPr>
          <p:grpSpPr>
            <a:xfrm>
              <a:off x="2929753" y="1756083"/>
              <a:ext cx="590550" cy="523220"/>
              <a:chOff x="2929753" y="1794183"/>
              <a:chExt cx="590550" cy="523220"/>
            </a:xfrm>
          </p:grpSpPr>
          <p:sp>
            <p:nvSpPr>
              <p:cNvPr id="49" name="平行四边形 48"/>
              <p:cNvSpPr/>
              <p:nvPr>
                <p:custDataLst>
                  <p:tags r:id="rId15"/>
                </p:custDataLst>
              </p:nvPr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9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934922" y="1794183"/>
                <a:ext cx="5802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1" name="矩形 17"/>
          <p:cNvSpPr/>
          <p:nvPr>
            <p:custDataLst>
              <p:tags r:id="rId17"/>
            </p:custDataLst>
          </p:nvPr>
        </p:nvSpPr>
        <p:spPr>
          <a:xfrm>
            <a:off x="3237124" y="1797236"/>
            <a:ext cx="974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</a:t>
            </a:r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>
            <p:custDataLst>
              <p:tags r:id="rId18"/>
            </p:custDataLst>
          </p:nvPr>
        </p:nvSpPr>
        <p:spPr>
          <a:xfrm>
            <a:off x="3237124" y="2488044"/>
            <a:ext cx="974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</a:t>
            </a:r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>
            <p:custDataLst>
              <p:tags r:id="rId19"/>
            </p:custDataLst>
          </p:nvPr>
        </p:nvSpPr>
        <p:spPr>
          <a:xfrm>
            <a:off x="3237124" y="3050299"/>
            <a:ext cx="97409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sz="2400" b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</a:t>
            </a:r>
            <a:r>
              <a:rPr lang="en-US" altLang="zh-CN" sz="2400" b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sz="2400" b="1" kern="100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</a:t>
            </a:r>
            <a:endParaRPr lang="zh-CN" sz="2400" b="1" kern="100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>
            <p:custDataLst>
              <p:tags r:id="rId20"/>
            </p:custDataLst>
          </p:nvPr>
        </p:nvSpPr>
        <p:spPr>
          <a:xfrm>
            <a:off x="3237124" y="386610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正文表达</a:t>
            </a:r>
            <a:endParaRPr lang="zh-CN" altLang="en-US" sz="2400" b="1" dirty="0" err="1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21"/>
            </p:custDataLst>
          </p:nvPr>
        </p:nvGrpSpPr>
        <p:grpSpPr>
          <a:xfrm>
            <a:off x="2189533" y="5231047"/>
            <a:ext cx="6332495" cy="521970"/>
            <a:chOff x="2929753" y="1756083"/>
            <a:chExt cx="6332495" cy="521970"/>
          </a:xfrm>
        </p:grpSpPr>
        <p:cxnSp>
          <p:nvCxnSpPr>
            <p:cNvPr id="3" name="直接连接符 2"/>
            <p:cNvCxnSpPr/>
            <p:nvPr>
              <p:custDataLst>
                <p:tags r:id="rId22"/>
              </p:custDataLst>
            </p:nvPr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90"/>
            <p:cNvGrpSpPr/>
            <p:nvPr/>
          </p:nvGrpSpPr>
          <p:grpSpPr>
            <a:xfrm>
              <a:off x="2929753" y="1756083"/>
              <a:ext cx="590550" cy="521970"/>
              <a:chOff x="2929753" y="1794183"/>
              <a:chExt cx="590550" cy="521970"/>
            </a:xfrm>
          </p:grpSpPr>
          <p:sp>
            <p:nvSpPr>
              <p:cNvPr id="5" name="平行四边形 4"/>
              <p:cNvSpPr/>
              <p:nvPr>
                <p:custDataLst>
                  <p:tags r:id="rId23"/>
                </p:custDataLst>
              </p:nvPr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文本框 9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934922" y="1794183"/>
                <a:ext cx="58021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>
            <p:custDataLst>
              <p:tags r:id="rId25"/>
            </p:custDataLst>
          </p:nvPr>
        </p:nvGrpSpPr>
        <p:grpSpPr>
          <a:xfrm>
            <a:off x="2189533" y="5984157"/>
            <a:ext cx="6332495" cy="521970"/>
            <a:chOff x="2929753" y="1756083"/>
            <a:chExt cx="6332495" cy="521970"/>
          </a:xfrm>
        </p:grpSpPr>
        <p:cxnSp>
          <p:nvCxnSpPr>
            <p:cNvPr id="8" name="直接连接符 7"/>
            <p:cNvCxnSpPr/>
            <p:nvPr>
              <p:custDataLst>
                <p:tags r:id="rId26"/>
              </p:custDataLst>
            </p:nvPr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90"/>
            <p:cNvGrpSpPr/>
            <p:nvPr/>
          </p:nvGrpSpPr>
          <p:grpSpPr>
            <a:xfrm>
              <a:off x="2929753" y="1756083"/>
              <a:ext cx="590550" cy="521970"/>
              <a:chOff x="2929753" y="1794183"/>
              <a:chExt cx="590550" cy="521970"/>
            </a:xfrm>
          </p:grpSpPr>
          <p:sp>
            <p:nvSpPr>
              <p:cNvPr id="10" name="平行四边形 9"/>
              <p:cNvSpPr/>
              <p:nvPr>
                <p:custDataLst>
                  <p:tags r:id="rId27"/>
                </p:custDataLst>
              </p:nvPr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1" name="文本框 92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2934922" y="1794183"/>
                <a:ext cx="58021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endPara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29"/>
            </p:custDataLst>
          </p:nvPr>
        </p:nvGrpSpPr>
        <p:grpSpPr>
          <a:xfrm>
            <a:off x="2190168" y="4545882"/>
            <a:ext cx="6332495" cy="521970"/>
            <a:chOff x="2929753" y="1756083"/>
            <a:chExt cx="6332495" cy="521970"/>
          </a:xfrm>
        </p:grpSpPr>
        <p:cxnSp>
          <p:nvCxnSpPr>
            <p:cNvPr id="13" name="直接连接符 12"/>
            <p:cNvCxnSpPr/>
            <p:nvPr>
              <p:custDataLst>
                <p:tags r:id="rId30"/>
              </p:custDataLst>
            </p:nvPr>
          </p:nvCxnSpPr>
          <p:spPr>
            <a:xfrm>
              <a:off x="3364728" y="2249772"/>
              <a:ext cx="58975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90"/>
            <p:cNvGrpSpPr/>
            <p:nvPr/>
          </p:nvGrpSpPr>
          <p:grpSpPr>
            <a:xfrm>
              <a:off x="2929753" y="1756083"/>
              <a:ext cx="590550" cy="521970"/>
              <a:chOff x="2929753" y="1794183"/>
              <a:chExt cx="590550" cy="521970"/>
            </a:xfrm>
          </p:grpSpPr>
          <p:sp>
            <p:nvSpPr>
              <p:cNvPr id="15" name="平行四边形 14"/>
              <p:cNvSpPr/>
              <p:nvPr>
                <p:custDataLst>
                  <p:tags r:id="rId31"/>
                </p:custDataLst>
              </p:nvPr>
            </p:nvSpPr>
            <p:spPr>
              <a:xfrm>
                <a:off x="2929753" y="1816211"/>
                <a:ext cx="590550" cy="479165"/>
              </a:xfrm>
              <a:prstGeom prst="parallelogram">
                <a:avLst/>
              </a:prstGeom>
              <a:solidFill>
                <a:srgbClr val="3461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文本框 92"/>
              <p:cNvSpPr txBox="1"/>
              <p:nvPr>
                <p:custDataLst>
                  <p:tags r:id="rId32"/>
                </p:custDataLst>
              </p:nvPr>
            </p:nvSpPr>
            <p:spPr>
              <a:xfrm>
                <a:off x="2934922" y="1794183"/>
                <a:ext cx="580212" cy="52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" name="矩形 16"/>
          <p:cNvSpPr/>
          <p:nvPr>
            <p:custDataLst>
              <p:tags r:id="rId33"/>
            </p:custDataLst>
          </p:nvPr>
        </p:nvSpPr>
        <p:spPr>
          <a:xfrm>
            <a:off x="3237759" y="457984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4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图表格式</a:t>
            </a:r>
            <a:endParaRPr lang="zh-CN" altLang="en-US" sz="2400" b="1" dirty="0" err="1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34"/>
            </p:custDataLst>
          </p:nvPr>
        </p:nvSpPr>
        <p:spPr>
          <a:xfrm>
            <a:off x="3204104" y="5303106"/>
            <a:ext cx="170688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4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总结与展望</a:t>
            </a:r>
            <a:endParaRPr lang="zh-CN" altLang="en-US" sz="2400" b="1" dirty="0" err="1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>
            <p:custDataLst>
              <p:tags r:id="rId35"/>
            </p:custDataLst>
          </p:nvPr>
        </p:nvSpPr>
        <p:spPr>
          <a:xfrm>
            <a:off x="3237759" y="598573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2400" b="1" dirty="0" err="1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参考文献</a:t>
            </a:r>
            <a:endParaRPr lang="zh-CN" altLang="en-US" sz="2400" b="1" dirty="0" err="1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51" grpId="0"/>
      <p:bldP spid="52" grpId="0"/>
      <p:bldP spid="53" grpId="0"/>
      <p:bldP spid="5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974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957320" y="241370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720173" y="2287032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英文题目中的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单词不严格对应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、英文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题目有误</a:t>
            </a:r>
            <a:endParaRPr lang="zh-CN" altLang="en-US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957319" y="311625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720215" y="2917825"/>
            <a:ext cx="7142480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章节题目太随意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，如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6 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STM/STS 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表征</a:t>
            </a:r>
            <a:r>
              <a: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InSe/In2Se3 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异质结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无法概括全章节内容，作者只是做了表征，没有研究发现与结论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5"/>
            </p:custDataLst>
          </p:nvPr>
        </p:nvSpPr>
        <p:spPr>
          <a:xfrm>
            <a:off x="954050" y="504761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en-US" altLang="zh-CN" dirty="0"/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1716903" y="4992695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字数过多，建议适当凝练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202055" y="3789045"/>
            <a:ext cx="3318510" cy="1111250"/>
            <a:chOff x="1893" y="5967"/>
            <a:chExt cx="5226" cy="175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3" y="5967"/>
              <a:ext cx="5227" cy="1751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571" y="6421"/>
              <a:ext cx="3175" cy="11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43755" y="3803015"/>
            <a:ext cx="3752850" cy="1118235"/>
            <a:chOff x="7313" y="5989"/>
            <a:chExt cx="5910" cy="176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13" y="5989"/>
              <a:ext cx="5910" cy="176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241" y="6534"/>
              <a:ext cx="3175" cy="1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21" grpId="0" bldLvl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9740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摘</a:t>
            </a:r>
            <a:r>
              <a:rPr lang="en-US" altLang="zh-CN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50043" y="2440702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189" y="312641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50042" y="2999738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摘要可加一段总结，英文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Abstract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可进一步打磨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852946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46773" y="3582759"/>
            <a:ext cx="605098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摘要和绪论中，进一步明确本论文的研究意义和拟解决的关键科学问题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83920" y="477075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46773" y="4500570"/>
            <a:ext cx="6050982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逻辑性不足，主要体现在摘要中，中心主线不够突出，建议进一步凝练后，修改文字逻辑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46910" y="2420620"/>
            <a:ext cx="6847205" cy="368300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创新点写的太啰嗦，创新点不明确。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文字表达</a:t>
            </a:r>
            <a:r>
              <a:rPr lang="zh-CN" altLang="en-US" sz="18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可以再精炼准确一点。</a:t>
            </a:r>
            <a:endParaRPr lang="zh-CN" altLang="en-US" sz="1800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绪论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278" y="2431664"/>
            <a:ext cx="675928" cy="43491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67230" y="2348865"/>
            <a:ext cx="681863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对国内外进展现状调研不够充分，对相关前沿工作表述总结不到位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277" y="3153062"/>
            <a:ext cx="675928" cy="43491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70600" y="3096666"/>
            <a:ext cx="62133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综述部分写得太简单，部分参考文献不全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825408"/>
            <a:ext cx="675928" cy="43491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67384" y="3770846"/>
            <a:ext cx="6774686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绪论部分开题略偏窄，可考虑增加一段具有引领性作用的引言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83920" y="4546805"/>
            <a:ext cx="675928" cy="43491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67243" y="4492335"/>
            <a:ext cx="621335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绪论和论文结尾的总结需较为明确的写出论文的创新性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1203605" y="5268800"/>
            <a:ext cx="675928" cy="434913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5</a:t>
            </a:r>
            <a:endParaRPr lang="en-US" altLang="zh-CN" dirty="0"/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1986928" y="5214330"/>
            <a:ext cx="6213350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研究综述不够全面，不足以支撑研究问题开展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  <p:bldP spid="2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正文表述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3499050" cy="423548"/>
            <a:chOff x="1188069" y="1551212"/>
            <a:chExt cx="3499050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3484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主要问题：语句、格式、标点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50043" y="2297192"/>
            <a:ext cx="6050982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多处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错别字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、语句不通顺或太长（有些句子没有主语），逗号太多，适当断句。</a:t>
            </a:r>
            <a:endParaRPr lang="en-US" alt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189" y="312641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50042" y="3071493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英文缩写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第一次出现应给出英文全称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781191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46773" y="3726269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符号在第一次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出现时，请注明其含义，如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kern="1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, t</a:t>
            </a:r>
            <a:r>
              <a:rPr lang="en-US" altLang="zh-CN" kern="1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altLang="zh-CN" kern="100" baseline="-25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83920" y="448373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46773" y="4428815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数字和单位间应有空格、物理量应使用斜体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1202335" y="518604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5</a:t>
            </a:r>
            <a:endParaRPr lang="en-US" altLang="zh-CN" dirty="0"/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1965325" y="5059680"/>
            <a:ext cx="6534785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专业术语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表达不规范、不统一，磁场一个</a:t>
            </a:r>
            <a:r>
              <a:rPr lang="en-US" altLang="zh-CN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 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表示，一个</a:t>
            </a:r>
            <a:r>
              <a:rPr lang="en-US" altLang="zh-CN" i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 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1220750" y="588835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6</a:t>
            </a:r>
            <a:endParaRPr lang="en-US" altLang="zh-CN" dirty="0"/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1979295" y="5733415"/>
            <a:ext cx="6463030" cy="810260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写作口语化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，如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1)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……痛点，不是规范的科学书面用语</a:t>
            </a:r>
            <a:endParaRPr lang="en-US" altLang="zh-CN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30000"/>
              </a:lnSpc>
            </a:pPr>
            <a:r>
              <a:rPr lang="en-US" altLang="zh-CN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2)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对本文的……做个总结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，可以改为</a:t>
            </a: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……总结本文……</a:t>
            </a:r>
            <a:endParaRPr lang="zh-CN" altLang="en-US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  <p:bldP spid="2" grpId="0" bldLvl="0" animBg="1"/>
      <p:bldP spid="7" grpId="0"/>
      <p:bldP spid="8" grpId="0" bldLvl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正文表述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3499050" cy="423548"/>
            <a:chOff x="1188069" y="1551212"/>
            <a:chExt cx="3499050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3484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主要问题：语句、格式、标点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50085" y="2369185"/>
            <a:ext cx="728599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介绍已发表文章内容，有英文直译的痕迹，不符合中文习惯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189" y="312641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en-US" altLang="zh-CN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65325" y="3021330"/>
            <a:ext cx="296672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公式没有给出序号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781191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en-US" altLang="zh-CN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46910" y="3562985"/>
            <a:ext cx="6567805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表达方面不要使用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，学位论文应是作者主要完成的工作，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合作者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需要区分作者与合作者的贡献。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83920" y="448373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</a:t>
            </a:r>
            <a:endParaRPr lang="en-US" altLang="zh-CN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46773" y="4428815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标点符号的使用欠规范，应使用顿号的部分不要使用逗号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1202335" y="518604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11</a:t>
            </a:r>
            <a:endParaRPr lang="en-US" altLang="zh-CN" dirty="0"/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1965188" y="5131125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上下标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未正确标注、过多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空白页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1220750" y="588835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12</a:t>
            </a:r>
            <a:endParaRPr lang="en-US" altLang="zh-CN" dirty="0"/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1983740" y="5833745"/>
            <a:ext cx="7331710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描写和讨论不具体，泛泛而谈</a:t>
            </a:r>
            <a:endParaRPr lang="zh-CN" altLang="en-US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  <p:bldP spid="2" grpId="0" bldLvl="0" animBg="1"/>
      <p:bldP spid="7" grpId="0"/>
      <p:bldP spid="8" grpId="0" bldLvl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图表格式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756660" y="2208604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en-US" altLang="zh-CN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519555" y="2153920"/>
            <a:ext cx="728599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插图序号引用错误，插图在正文中未提及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756659" y="2911150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en-US" altLang="zh-CN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534795" y="2806065"/>
            <a:ext cx="296672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图和图注应在同一页</a:t>
            </a:r>
            <a:endParaRPr lang="zh-CN" altLang="en-US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753390" y="3565926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en-US" altLang="zh-CN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516380" y="3491230"/>
            <a:ext cx="65678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生成论文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pdf</a:t>
            </a:r>
            <a:r>
              <a:rPr 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版本时注意</a:t>
            </a:r>
            <a:r>
              <a:rPr 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图片的清晰度</a:t>
            </a:r>
            <a:endParaRPr lang="zh-CN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753390" y="4268472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en-US" altLang="zh-CN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516243" y="4070040"/>
            <a:ext cx="6050982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多次引述图片来源于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百度百科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，不符合科技论文规范。应自己作图或者引用原始文献。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非作者所绘，应标注来源</a:t>
            </a:r>
            <a:endParaRPr lang="zh-CN" altLang="en-US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771805" y="4970782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5</a:t>
            </a:r>
            <a:endParaRPr lang="en-US" altLang="zh-CN" dirty="0"/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1534795" y="4916170"/>
            <a:ext cx="7508875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图片存在明显拼接痕迹（单独小图的边缘清晰可见）应调整使之融为一体。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790220" y="5673092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6</a:t>
            </a:r>
            <a:endParaRPr lang="en-US" altLang="zh-CN" dirty="0"/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1481455" y="5546725"/>
            <a:ext cx="7906385" cy="1170305"/>
          </a:xfrm>
          <a:prstGeom prst="rect">
            <a:avLst/>
          </a:prstGeom>
        </p:spPr>
        <p:txBody>
          <a:bodyPr wrap="square">
            <a:spAutoFit/>
          </a:bodyPr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caption描写过于简略，缺少必要的信息，每一个子图都需要详细的图注；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3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子图(a)，(b)注意括号输入的统一，有些为英文的括号，有些为中文的括号。有些用(a)，(b)，有些用a，b。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  <p:bldP spid="2" grpId="0" bldLvl="0" animBg="1"/>
      <p:bldP spid="7" grpId="0"/>
      <p:bldP spid="8" grpId="0" bldLvl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796570" y="787717"/>
            <a:ext cx="78973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平行四边形 3"/>
          <p:cNvSpPr/>
          <p:nvPr/>
        </p:nvSpPr>
        <p:spPr>
          <a:xfrm>
            <a:off x="361594" y="316056"/>
            <a:ext cx="1038811" cy="479165"/>
          </a:xfrm>
          <a:prstGeom prst="parallelogram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1"/>
          <p:cNvSpPr txBox="1"/>
          <p:nvPr/>
        </p:nvSpPr>
        <p:spPr>
          <a:xfrm>
            <a:off x="370687" y="294028"/>
            <a:ext cx="10206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6288" y="344811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461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图表格式</a:t>
            </a:r>
            <a:endParaRPr lang="zh-CN" altLang="en-US" sz="2400" b="1" dirty="0">
              <a:solidFill>
                <a:srgbClr val="3461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8069" y="1551212"/>
            <a:ext cx="2502541" cy="423548"/>
            <a:chOff x="1188069" y="1551212"/>
            <a:chExt cx="2502541" cy="423548"/>
          </a:xfrm>
          <a:solidFill>
            <a:srgbClr val="346182"/>
          </a:solidFill>
        </p:grpSpPr>
        <p:sp>
          <p:nvSpPr>
            <p:cNvPr id="13" name="矩形 12"/>
            <p:cNvSpPr/>
            <p:nvPr/>
          </p:nvSpPr>
          <p:spPr>
            <a:xfrm>
              <a:off x="1188069" y="1551212"/>
              <a:ext cx="2502541" cy="4235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2239" y="1562931"/>
              <a:ext cx="1198880" cy="39878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主要问题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1187190" y="2423869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en-US" altLang="zh-CN" dirty="0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1950085" y="2369185"/>
            <a:ext cx="615886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论文自己的图片没有标出发表的期刊，不符合学术规范。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1187189" y="3126415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en-US" altLang="zh-CN" dirty="0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1965325" y="3021330"/>
            <a:ext cx="633730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图表无坐标轴，缺乏横纵轴标题，有些标题是英文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183920" y="3781191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en-US" altLang="zh-CN" dirty="0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965325" y="3644900"/>
            <a:ext cx="656780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部分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图片字体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太小，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图片中文字大小不一致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1183920" y="448373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10</a:t>
            </a:r>
            <a:endParaRPr lang="en-US" altLang="zh-CN" dirty="0"/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1946773" y="4428815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有多处排版不舒服的区域，图表尽可能的控制在一页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1202335" y="518604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11</a:t>
            </a:r>
            <a:endParaRPr lang="en-US" altLang="zh-CN" dirty="0"/>
          </a:p>
        </p:txBody>
      </p:sp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1965188" y="5131125"/>
            <a:ext cx="6050982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3-6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的英文</a:t>
            </a:r>
            <a:r>
              <a:rPr lang="en-US" alt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caption</a:t>
            </a:r>
            <a:r>
              <a:rPr lang="zh-CN" altLang="en-US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与中文不对应</a:t>
            </a:r>
            <a:endParaRPr lang="zh-CN" altLang="en-US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1"/>
            </p:custDataLst>
          </p:nvPr>
        </p:nvSpPr>
        <p:spPr>
          <a:xfrm>
            <a:off x="1202335" y="5876927"/>
            <a:ext cx="658265" cy="423548"/>
          </a:xfrm>
          <a:prstGeom prst="rect">
            <a:avLst/>
          </a:prstGeom>
          <a:solidFill>
            <a:srgbClr val="346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dirty="0"/>
              <a:t>12</a:t>
            </a:r>
            <a:endParaRPr lang="en-US" altLang="zh-CN" dirty="0"/>
          </a:p>
        </p:txBody>
      </p:sp>
      <p:sp>
        <p:nvSpPr>
          <p:cNvPr id="9" name="矩形 8"/>
          <p:cNvSpPr/>
          <p:nvPr>
            <p:custDataLst>
              <p:tags r:id="rId12"/>
            </p:custDataLst>
          </p:nvPr>
        </p:nvSpPr>
        <p:spPr>
          <a:xfrm>
            <a:off x="1986280" y="5805805"/>
            <a:ext cx="6661785" cy="50673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图题、表题应有</a:t>
            </a:r>
            <a:r>
              <a:rPr 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对应</a:t>
            </a:r>
            <a:r>
              <a:rPr lang="zh-CN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英文表示，图注不要求。</a:t>
            </a:r>
            <a:endParaRPr lang="zh-CN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5" grpId="0" bldLvl="0" animBg="1"/>
      <p:bldP spid="16" grpId="0"/>
      <p:bldP spid="17" grpId="0" bldLvl="0" animBg="1"/>
      <p:bldP spid="18" grpId="0"/>
      <p:bldP spid="19" grpId="0" bldLvl="0" animBg="1"/>
      <p:bldP spid="20" grpId="0"/>
      <p:bldP spid="21" grpId="0" bldLvl="0" animBg="1"/>
      <p:bldP spid="22" grpId="0"/>
      <p:bldP spid="2" grpId="0" bldLvl="0" animBg="1"/>
      <p:bldP spid="7" grpId="0"/>
      <p:bldP spid="8" grpId="0" bldLvl="0" animBg="1"/>
      <p:bldP spid="9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0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00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1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2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3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4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5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6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7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108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09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1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10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11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12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13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14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15.xml><?xml version="1.0" encoding="utf-8"?>
<p:tagLst xmlns:p="http://schemas.openxmlformats.org/presentationml/2006/main">
  <p:tag name="KSO_WM_DIAGRAM_VIRTUALLY_FRAME" val="{&quot;height&quot;:213.39433070866144,&quot;left&quot;:93.22204724409448,&quot;top&quot;:180.88125984251965,&quot;width&quot;:536.7799212598425}"/>
</p:tagLst>
</file>

<file path=ppt/tags/tag116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17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18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19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20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1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2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3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4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5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6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7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8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29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3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30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31.xml><?xml version="1.0" encoding="utf-8"?>
<p:tagLst xmlns:p="http://schemas.openxmlformats.org/presentationml/2006/main">
  <p:tag name="KSO_WM_DIAGRAM_VIRTUALLY_FRAME" val="{&quot;height&quot;:209.97559055118109,&quot;left&quot;:93.22204724409448,&quot;top&quot;:184.3,&quot;width&quot;:638.1779527559055}"/>
</p:tagLst>
</file>

<file path=ppt/tags/tag14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5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6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7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8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19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2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20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21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2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3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4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5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6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7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8.xml><?xml version="1.0" encoding="utf-8"?>
<p:tagLst xmlns:p="http://schemas.openxmlformats.org/presentationml/2006/main">
  <p:tag name="KSO_WM_DIAGRAM_VIRTUALLY_FRAME" val="{&quot;height&quot;:289.41763779527565,&quot;left&quot;:172.40417322834645,&quot;top&quot;:138.27425196850393,&quot;width&quot;:498.6216535433071}"/>
</p:tagLst>
</file>

<file path=ppt/tags/tag29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0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1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2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3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4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5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36.xml><?xml version="1.0" encoding="utf-8"?>
<p:tagLst xmlns:p="http://schemas.openxmlformats.org/presentationml/2006/main">
  <p:tag name="KSO_WM_DIAGRAM_VIRTUALLY_FRAME" val="{&quot;height&quot;:326.3943307086614,&quot;left&quot;:75.12204724409447,&quot;top&quot;:174.43125984251964,&quot;width&quot;:629.5279527559055}"/>
</p:tagLst>
</file>

<file path=ppt/tags/tag37.xml><?xml version="1.0" encoding="utf-8"?>
<p:tagLst xmlns:p="http://schemas.openxmlformats.org/presentationml/2006/main">
  <p:tag name="KSO_WM_DIAGRAM_VIRTUALLY_FRAME" val="{&quot;height&quot;:326.3943307086614,&quot;left&quot;:75.12204724409447,&quot;top&quot;:174.43125984251964,&quot;width&quot;:629.5279527559055}"/>
</p:tagLst>
</file>

<file path=ppt/tags/tag38.xml><?xml version="1.0" encoding="utf-8"?>
<p:tagLst xmlns:p="http://schemas.openxmlformats.org/presentationml/2006/main">
  <p:tag name="KSO_WM_DIAGRAM_VIRTUALLY_FRAME" val="{&quot;height&quot;:326.3943307086614,&quot;left&quot;:75.12204724409447,&quot;top&quot;:174.43125984251964,&quot;width&quot;:629.5279527559055}"/>
</p:tagLst>
</file>

<file path=ppt/tags/tag39.xml><?xml version="1.0" encoding="utf-8"?>
<p:tagLst xmlns:p="http://schemas.openxmlformats.org/presentationml/2006/main">
  <p:tag name="KSO_WM_DIAGRAM_VIRTUALLY_FRAME" val="{&quot;height&quot;:326.3943307086614,&quot;left&quot;:75.12204724409447,&quot;top&quot;:174.43125984251964,&quot;width&quot;:629.5279527559055}"/>
</p:tagLst>
</file>

<file path=ppt/tags/tag4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40.xml><?xml version="1.0" encoding="utf-8"?>
<p:tagLst xmlns:p="http://schemas.openxmlformats.org/presentationml/2006/main">
  <p:tag name="KSO_WM_DIAGRAM_VIRTUALLY_FRAME" val="{&quot;height&quot;:326.3943307086614,&quot;left&quot;:75.12204724409447,&quot;top&quot;:174.43125984251964,&quot;width&quot;:629.5279527559055}"/>
</p:tagLst>
</file>

<file path=ppt/tags/tag41.xml><?xml version="1.0" encoding="utf-8"?>
<p:tagLst xmlns:p="http://schemas.openxmlformats.org/presentationml/2006/main">
  <p:tag name="KSO_WM_DIAGRAM_VIRTUALLY_FRAME" val="{&quot;height&quot;:326.3943307086614,&quot;left&quot;:75.12204724409447,&quot;top&quot;:174.43125984251964,&quot;width&quot;:629.5279527559055}"/>
</p:tagLst>
</file>

<file path=ppt/tags/tag42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43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44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45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46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47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48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49.xml><?xml version="1.0" encoding="utf-8"?>
<p:tagLst xmlns:p="http://schemas.openxmlformats.org/presentationml/2006/main">
  <p:tag name="KSO_WM_DIAGRAM_VIRTUALLY_FRAME" val="{&quot;height&quot;:199.65425196850393,&quot;left&quot;:93.22204724409448,&quot;top&quot;:190.85582677165354,&quot;width&quot;:536.7799212598425}"/>
</p:tagLst>
</file>

<file path=ppt/tags/tag5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50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1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2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3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4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5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6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7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8.5779527559055}"/>
</p:tagLst>
</file>

<file path=ppt/tags/tag58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5.1299212598425}"/>
</p:tagLst>
</file>

<file path=ppt/tags/tag59.xml><?xml version="1.0" encoding="utf-8"?>
<p:tagLst xmlns:p="http://schemas.openxmlformats.org/presentationml/2006/main">
  <p:tag name="KSO_WM_DIAGRAM_VIRTUALLY_FRAME" val="{&quot;height&quot;:338.8943307086614,&quot;left&quot;:93.22204724409448,&quot;top&quot;:167.98125984251965,&quot;width&quot;:595.1299212598425}"/>
</p:tagLst>
</file>

<file path=ppt/tags/tag6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60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1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2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3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4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5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6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7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8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69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7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70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71.xml><?xml version="1.0" encoding="utf-8"?>
<p:tagLst xmlns:p="http://schemas.openxmlformats.org/presentationml/2006/main">
  <p:tag name="KSO_WM_DIAGRAM_VIRTUALLY_FRAME" val="{&quot;height&quot;:343.16874015748033,&quot;left&quot;:93.22204724409448,&quot;top&quot;:180.88125984251965,&quot;width&quot;:576.0779527559055}"/>
</p:tagLst>
</file>

<file path=ppt/tags/tag72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73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74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75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76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77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78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79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8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80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81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82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83.xml><?xml version="1.0" encoding="utf-8"?>
<p:tagLst xmlns:p="http://schemas.openxmlformats.org/presentationml/2006/main">
  <p:tag name="KSO_WM_DIAGRAM_VIRTUALLY_FRAME" val="{&quot;height&quot;:312.7,&quot;left&quot;:93.22204724409448,&quot;top&quot;:186.55,&quot;width&quot;:640.2779527559055}"/>
</p:tagLst>
</file>

<file path=ppt/tags/tag84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85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86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87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88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89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9.xml><?xml version="1.0" encoding="utf-8"?>
<p:tagLst xmlns:p="http://schemas.openxmlformats.org/presentationml/2006/main">
  <p:tag name="KSO_WM_DIAGRAM_VIRTUALLY_FRAME" val="{&quot;height&quot;:289.41763779527565,&quot;left&quot;:172.40417322834642,&quot;top&quot;:138.27425196850393,&quot;width&quot;:498.62165354330716}"/>
</p:tagLst>
</file>

<file path=ppt/tags/tag90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91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92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93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94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95.xml><?xml version="1.0" encoding="utf-8"?>
<p:tagLst xmlns:p="http://schemas.openxmlformats.org/presentationml/2006/main">
  <p:tag name="KSO_WM_DIAGRAM_VIRTUALLY_FRAME" val="{&quot;height&quot;:378.15,&quot;left&quot;:93.22204724409448,&quot;top&quot;:186.55,&quot;width&quot;:640.2779527559055}"/>
</p:tagLst>
</file>

<file path=ppt/tags/tag96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97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98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ags/tag99.xml><?xml version="1.0" encoding="utf-8"?>
<p:tagLst xmlns:p="http://schemas.openxmlformats.org/presentationml/2006/main">
  <p:tag name="KSO_WM_DIAGRAM_VIRTUALLY_FRAME" val="{&quot;height&quot;:343.2,&quot;left&quot;:93.22204724409448,&quot;top&quot;:186.55,&quot;width&quot;:640.277952755905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WPS 演示</Application>
  <PresentationFormat>全屏显示(4:3)</PresentationFormat>
  <Paragraphs>301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Times New Roman</vt:lpstr>
      <vt:lpstr>Tahoma</vt:lpstr>
      <vt:lpstr>华文行楷</vt:lpstr>
      <vt:lpstr>Adobe Gothic Std B</vt:lpstr>
      <vt:lpstr>Yu Gothic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pp</dc:creator>
  <cp:lastModifiedBy>陈冶蕲</cp:lastModifiedBy>
  <cp:revision>39</cp:revision>
  <dcterms:created xsi:type="dcterms:W3CDTF">2015-02-24T11:17:00Z</dcterms:created>
  <dcterms:modified xsi:type="dcterms:W3CDTF">2025-01-14T09:27:26Z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C4C19EB8CF5F4B42A12CC6937D21AAAD_12</vt:lpwstr>
  </property>
  <property fmtid="{D5CDD505-2E9C-101B-9397-08002B2CF9AE}" pid="3" name="KSOProductBuildVer">
    <vt:lpwstr>2052-12.1.0.19770</vt:lpwstr>
  </property>
</Properties>
</file>