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6"/>
  </p:handoutMasterIdLst>
  <p:sldIdLst>
    <p:sldId id="257" r:id="rId3"/>
    <p:sldId id="433" r:id="rId5"/>
    <p:sldId id="429" r:id="rId6"/>
    <p:sldId id="434" r:id="rId7"/>
    <p:sldId id="441" r:id="rId8"/>
    <p:sldId id="443" r:id="rId9"/>
    <p:sldId id="444" r:id="rId10"/>
    <p:sldId id="437" r:id="rId11"/>
    <p:sldId id="436" r:id="rId12"/>
    <p:sldId id="445" r:id="rId13"/>
    <p:sldId id="453" r:id="rId14"/>
    <p:sldId id="262" r:id="rId15"/>
  </p:sldIdLst>
  <p:sldSz cx="12192000" cy="6858000"/>
  <p:notesSz cx="6797675" cy="9928225"/>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9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994"/>
    <a:srgbClr val="FFCC00"/>
    <a:srgbClr val="AE1324"/>
    <a:srgbClr val="D1E4FB"/>
    <a:srgbClr val="7160F2"/>
    <a:srgbClr val="99CCFF"/>
    <a:srgbClr val="FFCC66"/>
    <a:srgbClr val="DF69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34" autoAdjust="0"/>
    <p:restoredTop sz="79924" autoAdjust="0"/>
  </p:normalViewPr>
  <p:slideViewPr>
    <p:cSldViewPr snapToGrid="0" showGuides="1">
      <p:cViewPr varScale="1">
        <p:scale>
          <a:sx n="110" d="100"/>
          <a:sy n="110" d="100"/>
        </p:scale>
        <p:origin x="264" y="96"/>
      </p:cViewPr>
      <p:guideLst>
        <p:guide orient="horz" pos="2157"/>
        <p:guide pos="39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gs" Target="tags/tag5.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H:\D20231122\&#35770;&#25991;&#25277;&#26816;\&#25277;&#26816;20231024&#25972;&#29702;\&#23384;&#22312;&#38382;&#39064;&#23398;&#20301;&#35770;&#25991;&#35814;&#32454;&#24773;&#20917;-&#25972;&#29702;2023110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'[存在问题学位论文详细情况-整理20231106.xlsx]Sheet3'!$A$9:$K$9</c:f>
              <c:strCache>
                <c:ptCount val="11"/>
                <c:pt idx="0">
                  <c:v>选题</c:v>
                </c:pt>
                <c:pt idx="1">
                  <c:v>综述</c:v>
                </c:pt>
                <c:pt idx="2">
                  <c:v>创新性</c:v>
                </c:pt>
                <c:pt idx="3">
                  <c:v>工作量</c:v>
                </c:pt>
                <c:pt idx="4">
                  <c:v>逻辑性</c:v>
                </c:pt>
                <c:pt idx="5">
                  <c:v>规范性</c:v>
                </c:pt>
                <c:pt idx="6">
                  <c:v>科研能力</c:v>
                </c:pt>
                <c:pt idx="7">
                  <c:v>科学问题</c:v>
                </c:pt>
                <c:pt idx="8">
                  <c:v>参考文献</c:v>
                </c:pt>
                <c:pt idx="9">
                  <c:v>讨论</c:v>
                </c:pt>
                <c:pt idx="10">
                  <c:v>学术论文</c:v>
                </c:pt>
              </c:strCache>
            </c:strRef>
          </c:cat>
          <c:val>
            <c:numRef>
              <c:f>'[存在问题学位论文详细情况-整理20231106.xlsx]Sheet3'!$A$10:$K$10</c:f>
              <c:numCache>
                <c:formatCode>0%</c:formatCode>
                <c:ptCount val="11"/>
                <c:pt idx="0">
                  <c:v>0.365384615384615</c:v>
                </c:pt>
                <c:pt idx="1">
                  <c:v>0.288461538461538</c:v>
                </c:pt>
                <c:pt idx="2">
                  <c:v>0.75</c:v>
                </c:pt>
                <c:pt idx="3">
                  <c:v>0.384615384615385</c:v>
                </c:pt>
                <c:pt idx="4">
                  <c:v>0.480769230769231</c:v>
                </c:pt>
                <c:pt idx="5">
                  <c:v>0.75</c:v>
                </c:pt>
                <c:pt idx="6">
                  <c:v>0.326923076923077</c:v>
                </c:pt>
                <c:pt idx="7">
                  <c:v>0.576923076923077</c:v>
                </c:pt>
                <c:pt idx="8">
                  <c:v>0.442307692307692</c:v>
                </c:pt>
                <c:pt idx="9">
                  <c:v>0.461538461538462</c:v>
                </c:pt>
                <c:pt idx="10">
                  <c:v>0.0961538461538462</c:v>
                </c:pt>
              </c:numCache>
            </c:numRef>
          </c:val>
        </c:ser>
        <c:dLbls>
          <c:showLegendKey val="0"/>
          <c:showVal val="0"/>
          <c:showCatName val="0"/>
          <c:showSerName val="0"/>
          <c:showPercent val="0"/>
          <c:showBubbleSize val="0"/>
        </c:dLbls>
        <c:gapWidth val="150"/>
        <c:axId val="173596032"/>
        <c:axId val="173999232"/>
      </c:barChart>
      <c:catAx>
        <c:axId val="173596032"/>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1" i="0" u="none" strike="noStrike" kern="1200" baseline="0">
                <a:solidFill>
                  <a:schemeClr val="tx1"/>
                </a:solidFill>
                <a:latin typeface="+mn-lt"/>
                <a:ea typeface="+mn-ea"/>
                <a:cs typeface="+mn-cs"/>
              </a:defRPr>
            </a:pPr>
          </a:p>
        </c:txPr>
        <c:crossAx val="173999232"/>
        <c:crosses val="autoZero"/>
        <c:auto val="1"/>
        <c:lblAlgn val="ctr"/>
        <c:lblOffset val="100"/>
        <c:noMultiLvlLbl val="0"/>
      </c:catAx>
      <c:valAx>
        <c:axId val="173999232"/>
        <c:scaling>
          <c:orientation val="minMax"/>
        </c:scaling>
        <c:delete val="0"/>
        <c:axPos val="l"/>
        <c:majorGridlines/>
        <c:numFmt formatCode="0%" sourceLinked="1"/>
        <c:majorTickMark val="out"/>
        <c:minorTickMark val="none"/>
        <c:tickLblPos val="nextTo"/>
        <c:txPr>
          <a:bodyPr rot="-60000000" spcFirstLastPara="0" vertOverflow="ellipsis" vert="horz" wrap="square" anchor="ctr" anchorCtr="1"/>
          <a:lstStyle/>
          <a:p>
            <a:pPr>
              <a:defRPr lang="zh-CN"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p>
        </c:txPr>
        <c:crossAx val="173596032"/>
        <c:crosses val="autoZero"/>
        <c:crossBetween val="between"/>
      </c:valAx>
    </c:plotArea>
    <c:plotVisOnly val="1"/>
    <c:dispBlanksAs val="gap"/>
    <c:showDLblsOverMax val="0"/>
    <c:extLst>
      <c:ext uri="{0b15fc19-7d7d-44ad-8c2d-2c3a37ce22c3}">
        <chartProps xmlns="https://web.wps.cn/et/2018/main" chartId="{25456c52-39ce-474b-8618-f38895214476}"/>
      </c:ext>
    </c:extLst>
  </c:chart>
  <c:spPr>
    <a:ln>
      <a:solidFill>
        <a:schemeClr val="tx1"/>
      </a:solidFill>
    </a:ln>
  </c:spPr>
  <c:txPr>
    <a:bodyPr/>
    <a:lstStyle/>
    <a:p>
      <a:pPr>
        <a:defRPr lang="zh-CN"/>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5B14EAA-5157-4941-8BD0-4B86F9AF15A8}" type="datetimeFigureOut">
              <a:rPr lang="zh-CN" altLang="en-US" smtClean="0"/>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02C28A9-04CF-4D37-BBD5-91588E19B9C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E5BCEC9-DDE4-4B30-87D6-0017517D5E2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5FD4487E-253C-4F2A-AD3B-D7DF4058A67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p:cNvSpPr>
            <a:spLocks noGrp="1" noRot="1" noChangeAspect="1" noTextEdit="1"/>
          </p:cNvSpPr>
          <p:nvPr>
            <p:ph type="sldImg"/>
          </p:nvPr>
        </p:nvSpPr>
        <p:spPr bwMode="auto">
          <a:xfrm>
            <a:off x="90488" y="744538"/>
            <a:ext cx="6616700" cy="3722687"/>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1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t>照片为学生拍摄的礼堂</a:t>
            </a:r>
            <a:endParaRPr lang="zh-CN" altLang="en-US" dirty="0"/>
          </a:p>
        </p:txBody>
      </p:sp>
      <p:sp>
        <p:nvSpPr>
          <p:cNvPr id="81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Arial" panose="020B0604020202020204" pitchFamily="34" charset="0"/>
                <a:ea typeface="华文中宋" panose="02010600040101010101" charset="-122"/>
              </a:defRPr>
            </a:lvl1pPr>
            <a:lvl2pPr marL="742950" indent="-285750">
              <a:defRPr sz="2000" b="1">
                <a:solidFill>
                  <a:schemeClr val="tx1"/>
                </a:solidFill>
                <a:latin typeface="Arial" panose="020B0604020202020204" pitchFamily="34" charset="0"/>
                <a:ea typeface="华文中宋" panose="02010600040101010101" charset="-122"/>
              </a:defRPr>
            </a:lvl2pPr>
            <a:lvl3pPr marL="1143000" indent="-228600">
              <a:defRPr sz="2000" b="1">
                <a:solidFill>
                  <a:schemeClr val="tx1"/>
                </a:solidFill>
                <a:latin typeface="Arial" panose="020B0604020202020204" pitchFamily="34" charset="0"/>
                <a:ea typeface="华文中宋" panose="02010600040101010101" charset="-122"/>
              </a:defRPr>
            </a:lvl3pPr>
            <a:lvl4pPr marL="1600200" indent="-228600">
              <a:defRPr sz="2000" b="1">
                <a:solidFill>
                  <a:schemeClr val="tx1"/>
                </a:solidFill>
                <a:latin typeface="Arial" panose="020B0604020202020204" pitchFamily="34" charset="0"/>
                <a:ea typeface="华文中宋" panose="02010600040101010101" charset="-122"/>
              </a:defRPr>
            </a:lvl4pPr>
            <a:lvl5pPr marL="2057400" indent="-228600">
              <a:defRPr sz="2000" b="1">
                <a:solidFill>
                  <a:schemeClr val="tx1"/>
                </a:solidFill>
                <a:latin typeface="Arial" panose="020B0604020202020204" pitchFamily="34" charset="0"/>
                <a:ea typeface="华文中宋" panose="02010600040101010101"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华文中宋" panose="02010600040101010101"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华文中宋" panose="02010600040101010101"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华文中宋" panose="02010600040101010101"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华文中宋" panose="02010600040101010101" charset="-122"/>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9F000F6D-74D8-0C46-B428-4DE0EB034880}" type="slidenum">
              <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32C326A-3541-E547-8C03-5779D23648EF}" type="datetimeFigureOut">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3597BDB-C194-6F4E-8639-1B954A600FDB}"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340768"/>
            <a:ext cx="10515600" cy="5061482"/>
          </a:xfrm>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r>
              <a:rPr lang="en-US" altLang="zh-CN" dirty="0"/>
              <a:t>·</a:t>
            </a:r>
            <a:endParaRPr lang="en-US" dirty="0"/>
          </a:p>
        </p:txBody>
      </p:sp>
      <p:sp>
        <p:nvSpPr>
          <p:cNvPr id="4" name="Date Placeholder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B7777B4F-0286-DE44-939A-59B26D3141B7}" type="datetimeFigureOut">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EADB0674-9F2F-9048-8F8C-240B2AE1FAC2}"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2" name="Title 1"/>
          <p:cNvSpPr>
            <a:spLocks noGrp="1"/>
          </p:cNvSpPr>
          <p:nvPr>
            <p:ph type="title"/>
          </p:nvPr>
        </p:nvSpPr>
        <p:spPr>
          <a:xfrm>
            <a:off x="815009" y="0"/>
            <a:ext cx="10538791" cy="1021543"/>
          </a:xfrm>
        </p:spPr>
        <p:txBody>
          <a:bodyPr anchor="b">
            <a:normAutofit/>
          </a:bodyPr>
          <a:lstStyle>
            <a:lvl1pPr>
              <a:lnSpc>
                <a:spcPct val="100000"/>
              </a:lnSpc>
              <a:defRPr sz="4000" b="1"/>
            </a:lvl1pPr>
          </a:lstStyle>
          <a:p>
            <a:r>
              <a:rPr lang="zh-CN" altLang="en-US" dirty="0"/>
              <a:t>单击此处编辑母版标题样式</a:t>
            </a:r>
            <a:endParaRPr lang="en-US" dirty="0"/>
          </a:p>
        </p:txBody>
      </p:sp>
      <p:grpSp>
        <p:nvGrpSpPr>
          <p:cNvPr id="16" name="组合 15"/>
          <p:cNvGrpSpPr/>
          <p:nvPr userDrawn="1"/>
        </p:nvGrpSpPr>
        <p:grpSpPr>
          <a:xfrm>
            <a:off x="815009" y="1021543"/>
            <a:ext cx="10538791" cy="0"/>
            <a:chOff x="815009" y="1021543"/>
            <a:chExt cx="10538791" cy="0"/>
          </a:xfrm>
        </p:grpSpPr>
        <p:cxnSp>
          <p:nvCxnSpPr>
            <p:cNvPr id="8" name="直接连接符 7"/>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10" name="图片 9" descr="横版组合——透明.png"/>
          <p:cNvPicPr>
            <a:picLocks noChangeAspect="1"/>
          </p:cNvPicPr>
          <p:nvPr userDrawn="1"/>
        </p:nvPicPr>
        <p:blipFill>
          <a:blip r:embed="rId2" cstate="screen"/>
          <a:srcRect/>
          <a:stretch>
            <a:fillRect/>
          </a:stretch>
        </p:blipFill>
        <p:spPr bwMode="auto">
          <a:xfrm>
            <a:off x="8610600" y="6073474"/>
            <a:ext cx="308657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87F89CA9-0F6A-E745-B1B5-0B3A7BE5D970}" type="datetimeFigureOut">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0B721F5A-A6F2-4C4E-BFC8-8F7E8C0B0E84}"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2" name="Title 1"/>
          <p:cNvSpPr>
            <a:spLocks noGrp="1"/>
          </p:cNvSpPr>
          <p:nvPr>
            <p:ph type="title"/>
          </p:nvPr>
        </p:nvSpPr>
        <p:spPr>
          <a:xfrm>
            <a:off x="815009" y="0"/>
            <a:ext cx="10515600" cy="1021543"/>
          </a:xfrm>
        </p:spPr>
        <p:txBody>
          <a:bodyPr vert="horz" lIns="91440" tIns="45720" rIns="91440" bIns="45720" rtlCol="0" anchor="b">
            <a:normAutofit/>
          </a:bodyPr>
          <a:lstStyle>
            <a:lvl1pPr>
              <a:lnSpc>
                <a:spcPct val="100000"/>
              </a:lnSpc>
              <a:defRPr lang="en-US" sz="4000" b="1" dirty="0"/>
            </a:lvl1pPr>
          </a:lstStyle>
          <a:p>
            <a:pPr lvl="0"/>
            <a:r>
              <a:rPr lang="zh-CN" altLang="en-US" dirty="0"/>
              <a:t>单击此处编辑母版标题样式</a:t>
            </a:r>
            <a:endParaRPr lang="en-US" dirty="0"/>
          </a:p>
        </p:txBody>
      </p:sp>
      <p:grpSp>
        <p:nvGrpSpPr>
          <p:cNvPr id="6" name="组合 5"/>
          <p:cNvGrpSpPr/>
          <p:nvPr userDrawn="1"/>
        </p:nvGrpSpPr>
        <p:grpSpPr>
          <a:xfrm>
            <a:off x="815009" y="1021543"/>
            <a:ext cx="10538791" cy="0"/>
            <a:chOff x="815009" y="1021543"/>
            <a:chExt cx="10538791" cy="0"/>
          </a:xfrm>
        </p:grpSpPr>
        <p:cxnSp>
          <p:nvCxnSpPr>
            <p:cNvPr id="7" name="直接连接符 6"/>
            <p:cNvCxnSpPr/>
            <p:nvPr userDrawn="1"/>
          </p:nvCxnSpPr>
          <p:spPr>
            <a:xfrm>
              <a:off x="815009" y="1021543"/>
              <a:ext cx="713715" cy="0"/>
            </a:xfrm>
            <a:prstGeom prst="line">
              <a:avLst/>
            </a:prstGeom>
            <a:ln w="44450">
              <a:solidFill>
                <a:srgbClr val="AE132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1683945" y="1021543"/>
              <a:ext cx="9669855" cy="0"/>
            </a:xfrm>
            <a:prstGeom prst="line">
              <a:avLst/>
            </a:prstGeom>
            <a:ln w="44450"/>
          </p:spPr>
          <p:style>
            <a:lnRef idx="1">
              <a:schemeClr val="accent1"/>
            </a:lnRef>
            <a:fillRef idx="0">
              <a:schemeClr val="accent1"/>
            </a:fillRef>
            <a:effectRef idx="0">
              <a:schemeClr val="accent1"/>
            </a:effectRef>
            <a:fontRef idx="minor">
              <a:schemeClr val="tx1"/>
            </a:fontRef>
          </p:style>
        </p:cxnSp>
      </p:grpSp>
      <p:pic>
        <p:nvPicPr>
          <p:cNvPr id="9" name="图片 8" descr="横版组合——透明.png"/>
          <p:cNvPicPr>
            <a:picLocks noChangeAspect="1"/>
          </p:cNvPicPr>
          <p:nvPr userDrawn="1"/>
        </p:nvPicPr>
        <p:blipFill>
          <a:blip r:embed="rId2" cstate="screen"/>
          <a:srcRect/>
          <a:stretch>
            <a:fillRect/>
          </a:stretch>
        </p:blipFill>
        <p:spPr bwMode="auto">
          <a:xfrm>
            <a:off x="8610600" y="6073474"/>
            <a:ext cx="3086577"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30E72066-6174-6145-AA6B-3DE5C9EA0DC8}" type="datetimeFigureOut">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3" name="Footer Placeholder 2"/>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FD0C70D4-B8A7-1C47-A003-56128FA9BF31}"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5" y="2108200"/>
            <a:ext cx="7994651" cy="1235075"/>
          </a:xfrm>
        </p:spPr>
        <p:txBody>
          <a:bodyPr anchor="b">
            <a:normAutofit/>
          </a:bodyPr>
          <a:lstStyle>
            <a:lvl1pPr algn="ctr">
              <a:defRPr sz="3600">
                <a:solidFill>
                  <a:schemeClr val="accent1">
                    <a:lumMod val="75000"/>
                  </a:schemeClr>
                </a:solidFill>
                <a:effectLst/>
              </a:defRPr>
            </a:lvl1pPr>
          </a:lstStyle>
          <a:p>
            <a:r>
              <a:rPr lang="zh-CN" altLang="en-US"/>
              <a:t>单击此处编辑母版标题样式</a:t>
            </a:r>
            <a:endParaRPr lang="en-US" dirty="0"/>
          </a:p>
        </p:txBody>
      </p:sp>
      <p:sp>
        <p:nvSpPr>
          <p:cNvPr id="3" name="KSO_FD"/>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B41EA215-7A23-544C-A92E-4577682AAD9A}" type="datetimeFigureOut">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4" name="KSO_FT"/>
          <p:cNvSpPr>
            <a:spLocks noGrp="1"/>
          </p:cNvSpPr>
          <p:nvPr>
            <p:ph type="ftr" sz="quarter" idx="11"/>
          </p:nvPr>
        </p:nvSpPr>
        <p:spPr/>
        <p:txBody>
          <a:bodyPr/>
          <a:lstStyle>
            <a:lvl1pPr>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5" name="KSO_FN"/>
          <p:cNvSpPr>
            <a:spLocks noGrp="1"/>
          </p:cNvSpPr>
          <p:nvPr>
            <p:ph type="sldNum" sz="quarter" idx="12"/>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50E2911-4B38-3847-BB6A-657490750D80}" type="slidenum">
              <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FA7C40F-0D87-4C47-A7B0-B93EF7B2BED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69942B8-D311-4E7D-8579-3E51C69EB10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FA7C40F-0D87-4C47-A7B0-B93EF7B2BED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69942B8-D311-4E7D-8579-3E51C69EB10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63C5E0C2-28B8-CE44-9D60-588CFEE87B31}" type="datetimeFigureOut">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41093995-55F8-9440-9010-524D68AC1856}" type="slidenum">
              <a:rPr kumimoji="0" lang="zh-CN" alt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华文中宋" panose="02010600040101010101" charset="-122"/>
                <a:cs typeface="+mn-cs"/>
              </a:rPr>
            </a:fld>
            <a:endParaRPr kumimoji="0" lang="en-US" altLang="zh-CN" sz="1200" b="1" i="0" u="none" strike="noStrike" kern="1200" cap="none" spc="0" normalizeH="0" baseline="0" noProof="0">
              <a:ln>
                <a:noFill/>
              </a:ln>
              <a:solidFill>
                <a:prstClr val="black">
                  <a:tint val="75000"/>
                </a:prstClr>
              </a:solidFill>
              <a:effectLst/>
              <a:uLnTx/>
              <a:uFillTx/>
              <a:latin typeface="Arial" panose="020B0604020202020204" pitchFamily="34" charset="0"/>
              <a:ea typeface="华文中宋" panose="02010600040101010101"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lum/>
          </a:blip>
          <a:srcRect/>
          <a:stretch>
            <a:fillRect/>
          </a:stretch>
        </a:blipFill>
        <a:effectLst/>
      </p:bgPr>
    </p:bg>
    <p:spTree>
      <p:nvGrpSpPr>
        <p:cNvPr id="1" name=""/>
        <p:cNvGrpSpPr/>
        <p:nvPr/>
      </p:nvGrpSpPr>
      <p:grpSpPr>
        <a:xfrm>
          <a:off x="0" y="0"/>
          <a:ext cx="0" cy="0"/>
          <a:chOff x="0" y="0"/>
          <a:chExt cx="0" cy="0"/>
        </a:xfrm>
      </p:grpSpPr>
      <p:sp>
        <p:nvSpPr>
          <p:cNvPr id="11" name="矩形 10"/>
          <p:cNvSpPr/>
          <p:nvPr/>
        </p:nvSpPr>
        <p:spPr>
          <a:xfrm>
            <a:off x="0" y="1957089"/>
            <a:ext cx="12192000" cy="197483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prstClr val="white">
                  <a:alpha val="50000"/>
                </a:prstClr>
              </a:solidFill>
              <a:effectLst/>
              <a:uLnTx/>
              <a:uFillTx/>
              <a:latin typeface="Arial" panose="020B0604020202020204"/>
              <a:ea typeface="微软雅黑" panose="020B0503020204020204" charset="-122"/>
              <a:cs typeface="+mn-cs"/>
            </a:endParaRPr>
          </a:p>
        </p:txBody>
      </p:sp>
      <p:sp>
        <p:nvSpPr>
          <p:cNvPr id="2" name="标题 1"/>
          <p:cNvSpPr>
            <a:spLocks noGrp="1"/>
          </p:cNvSpPr>
          <p:nvPr>
            <p:ph type="ctrTitle"/>
          </p:nvPr>
        </p:nvSpPr>
        <p:spPr>
          <a:xfrm>
            <a:off x="823605" y="1497553"/>
            <a:ext cx="10602943" cy="1686498"/>
          </a:xfrm>
        </p:spPr>
        <p:txBody>
          <a:bodyPr>
            <a:noAutofit/>
          </a:bodyPr>
          <a:lstStyle/>
          <a:p>
            <a:pPr>
              <a:lnSpc>
                <a:spcPct val="120000"/>
              </a:lnSpc>
            </a:pPr>
            <a:r>
              <a:rPr lang="zh-CN" altLang="en-US" sz="4800" b="1" dirty="0">
                <a:solidFill>
                  <a:srgbClr val="FF0000"/>
                </a:solidFill>
                <a:sym typeface="+mn-ea"/>
              </a:rPr>
              <a:t>国科大抽检</a:t>
            </a:r>
            <a:r>
              <a:rPr lang="zh-CN" altLang="en-US" sz="4800" b="1" dirty="0">
                <a:solidFill>
                  <a:srgbClr val="FF0000"/>
                </a:solidFill>
              </a:rPr>
              <a:t>博士硕士学位论文情况</a:t>
            </a:r>
            <a:endParaRPr lang="zh-CN" altLang="en-US" sz="4800" b="1" dirty="0">
              <a:solidFill>
                <a:srgbClr val="FF0000"/>
              </a:solidFill>
            </a:endParaRPr>
          </a:p>
        </p:txBody>
      </p:sp>
      <p:sp>
        <p:nvSpPr>
          <p:cNvPr id="3" name="副标题 2"/>
          <p:cNvSpPr>
            <a:spLocks noGrp="1"/>
          </p:cNvSpPr>
          <p:nvPr>
            <p:ph type="subTitle" idx="1"/>
          </p:nvPr>
        </p:nvSpPr>
        <p:spPr>
          <a:xfrm>
            <a:off x="1323189" y="3931920"/>
            <a:ext cx="9344809" cy="2031999"/>
          </a:xfrm>
        </p:spPr>
        <p:txBody>
          <a:bodyPr>
            <a:normAutofit/>
          </a:bodyPr>
          <a:lstStyle/>
          <a:p>
            <a:pPr>
              <a:lnSpc>
                <a:spcPct val="100000"/>
              </a:lnSpc>
              <a:spcAft>
                <a:spcPts val="600"/>
              </a:spcAft>
            </a:pPr>
            <a:r>
              <a:rPr lang="zh-CN" altLang="en-US" sz="3200" b="1" dirty="0">
                <a:solidFill>
                  <a:srgbClr val="0C4994"/>
                </a:solidFill>
                <a:latin typeface="+mn-ea"/>
              </a:rPr>
              <a:t>学位办公室  </a:t>
            </a:r>
            <a:endParaRPr lang="en-US" altLang="zh-CN" sz="3200" b="1" dirty="0">
              <a:solidFill>
                <a:srgbClr val="0C4994"/>
              </a:solidFill>
              <a:latin typeface="+mn-ea"/>
            </a:endParaRPr>
          </a:p>
          <a:p>
            <a:pPr>
              <a:lnSpc>
                <a:spcPct val="100000"/>
              </a:lnSpc>
              <a:spcAft>
                <a:spcPts val="600"/>
              </a:spcAft>
            </a:pPr>
            <a:r>
              <a:rPr lang="en-US" altLang="zh-CN" sz="3200" b="1" dirty="0">
                <a:solidFill>
                  <a:srgbClr val="0C4994"/>
                </a:solidFill>
                <a:latin typeface="+mn-ea"/>
              </a:rPr>
              <a:t>2024</a:t>
            </a:r>
            <a:r>
              <a:rPr lang="zh-CN" altLang="en-US" sz="3200" b="1" dirty="0">
                <a:solidFill>
                  <a:srgbClr val="0C4994"/>
                </a:solidFill>
                <a:latin typeface="+mn-ea"/>
              </a:rPr>
              <a:t>年</a:t>
            </a:r>
            <a:r>
              <a:rPr lang="en-US" altLang="zh-CN" sz="3200" b="1" dirty="0">
                <a:solidFill>
                  <a:srgbClr val="0C4994"/>
                </a:solidFill>
                <a:latin typeface="+mn-ea"/>
              </a:rPr>
              <a:t>12</a:t>
            </a:r>
            <a:r>
              <a:rPr lang="zh-CN" altLang="en-US" sz="3200" b="1" dirty="0">
                <a:solidFill>
                  <a:srgbClr val="0C4994"/>
                </a:solidFill>
                <a:latin typeface="+mn-ea"/>
              </a:rPr>
              <a:t>月</a:t>
            </a:r>
            <a:endParaRPr lang="en-US" altLang="zh-CN" sz="3200" b="1" dirty="0">
              <a:solidFill>
                <a:srgbClr val="0C4994"/>
              </a:solidFill>
              <a:latin typeface="+mn-ea"/>
            </a:endParaRPr>
          </a:p>
          <a:p>
            <a:pPr>
              <a:lnSpc>
                <a:spcPct val="100000"/>
              </a:lnSpc>
              <a:spcAft>
                <a:spcPts val="600"/>
              </a:spcAft>
            </a:pPr>
            <a:endParaRPr lang="en-US" altLang="zh-CN" b="1" dirty="0">
              <a:solidFill>
                <a:srgbClr val="0C4994"/>
              </a:solidFill>
              <a:latin typeface="+mn-ea"/>
            </a:endParaRPr>
          </a:p>
        </p:txBody>
      </p:sp>
      <p:pic>
        <p:nvPicPr>
          <p:cNvPr id="6" name="图片 5" descr="横版组合——透明.png"/>
          <p:cNvPicPr>
            <a:picLocks noChangeAspect="1"/>
          </p:cNvPicPr>
          <p:nvPr/>
        </p:nvPicPr>
        <p:blipFill>
          <a:blip r:embed="rId2" cstate="screen"/>
          <a:srcRect/>
          <a:stretch>
            <a:fillRect/>
          </a:stretch>
        </p:blipFill>
        <p:spPr bwMode="auto">
          <a:xfrm>
            <a:off x="3523853" y="698565"/>
            <a:ext cx="5144295"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2" name="TextBox 1"/>
          <p:cNvSpPr txBox="1"/>
          <p:nvPr/>
        </p:nvSpPr>
        <p:spPr>
          <a:xfrm>
            <a:off x="640715" y="1132840"/>
            <a:ext cx="10535285" cy="3692525"/>
          </a:xfrm>
          <a:prstGeom prst="rect">
            <a:avLst/>
          </a:prstGeom>
          <a:noFill/>
        </p:spPr>
        <p:txBody>
          <a:bodyPr wrap="square" rtlCol="0">
            <a:spAutoFit/>
          </a:bodyPr>
          <a:lstStyle/>
          <a:p>
            <a:pPr algn="l">
              <a:buClrTx/>
              <a:buSzTx/>
              <a:buNone/>
            </a:pPr>
            <a:r>
              <a:rPr lang="zh-CN" altLang="en-US" dirty="0">
                <a:latin typeface="+mn-ea"/>
                <a:sym typeface="+mn-ea"/>
              </a:rPr>
              <a:t>（4）第14页最后一段中“在内脏脂肪反面，与 HFD 组相比 HVD 组的肾周脂肪与肠系膜脂肪无明显差异但 HFD 组增长明显（p&lt;0.05）（图 2-1D,E）”，</a:t>
            </a:r>
            <a:r>
              <a:rPr lang="zh-CN" altLang="en-US" dirty="0">
                <a:solidFill>
                  <a:srgbClr val="FF0000"/>
                </a:solidFill>
                <a:latin typeface="+mn-ea"/>
                <a:sym typeface="+mn-ea"/>
              </a:rPr>
              <a:t>这一结论是不是写错了</a:t>
            </a:r>
            <a:r>
              <a:rPr lang="zh-CN" altLang="en-US" dirty="0">
                <a:latin typeface="+mn-ea"/>
                <a:sym typeface="+mn-ea"/>
              </a:rPr>
              <a:t>。从图结果看应该是“在内脏脂肪方面，与 NC 组相比 HVD 组的肾周脂肪与肠系膜脂肪无明显差异，但 HFD 组增长明显（p&lt;0.05）（图 2-1D,E）”；</a:t>
            </a:r>
            <a:endParaRPr lang="zh-CN" altLang="en-US" dirty="0">
              <a:latin typeface="+mn-ea"/>
            </a:endParaRPr>
          </a:p>
          <a:p>
            <a:pPr algn="l">
              <a:buClrTx/>
              <a:buSzTx/>
              <a:buNone/>
            </a:pPr>
            <a:r>
              <a:rPr lang="zh-CN" altLang="en-US" dirty="0">
                <a:latin typeface="+mn-ea"/>
                <a:sym typeface="+mn-ea"/>
              </a:rPr>
              <a:t>（5）第21页最后一句“改善 MAFLLD 小鼠”应为“改善 MAFLD 小鼠”；</a:t>
            </a:r>
            <a:endParaRPr lang="zh-CN" altLang="en-US" dirty="0">
              <a:latin typeface="+mn-ea"/>
            </a:endParaRPr>
          </a:p>
          <a:p>
            <a:pPr algn="l">
              <a:buClrTx/>
              <a:buSzTx/>
              <a:buNone/>
            </a:pPr>
            <a:r>
              <a:rPr lang="zh-CN" altLang="en-US" dirty="0">
                <a:latin typeface="+mn-ea"/>
                <a:sym typeface="+mn-ea"/>
              </a:rPr>
              <a:t>（6）第33页第2行“（P&gt;0.05）”应为“（P&lt;0.05）”，因为前面说“有统计学差异”，并且这里缺少了对HVD组肝脏小鼠Masson染色的结果描述；</a:t>
            </a:r>
            <a:endParaRPr lang="zh-CN" altLang="en-US" dirty="0">
              <a:latin typeface="+mn-ea"/>
            </a:endParaRPr>
          </a:p>
          <a:p>
            <a:pPr algn="l">
              <a:buClrTx/>
              <a:buSzTx/>
              <a:buNone/>
            </a:pPr>
            <a:r>
              <a:rPr lang="zh-CN" altLang="en-US" dirty="0">
                <a:latin typeface="+mn-ea"/>
                <a:sym typeface="+mn-ea"/>
              </a:rPr>
              <a:t>（7）图3-1、3-2、3-3、4-1的</a:t>
            </a:r>
            <a:r>
              <a:rPr lang="zh-CN" altLang="en-US" dirty="0">
                <a:solidFill>
                  <a:srgbClr val="FF0000"/>
                </a:solidFill>
                <a:latin typeface="+mn-ea"/>
                <a:sym typeface="+mn-ea"/>
              </a:rPr>
              <a:t>柱状图中缺少了标准差的bar</a:t>
            </a:r>
            <a:r>
              <a:rPr lang="zh-CN" altLang="en-US" dirty="0">
                <a:latin typeface="+mn-ea"/>
                <a:sym typeface="+mn-ea"/>
              </a:rPr>
              <a:t>；</a:t>
            </a:r>
            <a:endParaRPr lang="zh-CN" altLang="en-US" dirty="0">
              <a:latin typeface="+mn-ea"/>
            </a:endParaRPr>
          </a:p>
          <a:p>
            <a:pPr algn="l">
              <a:buClrTx/>
              <a:buSzTx/>
              <a:buNone/>
            </a:pPr>
            <a:r>
              <a:rPr lang="zh-CN" altLang="en-US" dirty="0">
                <a:latin typeface="+mn-ea"/>
                <a:sym typeface="+mn-ea"/>
              </a:rPr>
              <a:t>（8）第55页6.2.1中提到“</a:t>
            </a:r>
            <a:r>
              <a:rPr lang="zh-CN" altLang="en-US" dirty="0">
                <a:solidFill>
                  <a:srgbClr val="FF0000"/>
                </a:solidFill>
                <a:latin typeface="+mn-ea"/>
                <a:sym typeface="+mn-ea"/>
              </a:rPr>
              <a:t>本研究以临床门诊观察到的围绝经期与绝经期老年女性患者为对象”，但是本论文只以小鼠为研究对象，没有人体研究</a:t>
            </a:r>
            <a:r>
              <a:rPr lang="zh-CN" altLang="en-US" dirty="0">
                <a:latin typeface="+mn-ea"/>
                <a:sym typeface="+mn-ea"/>
              </a:rPr>
              <a:t>；</a:t>
            </a:r>
            <a:endParaRPr lang="zh-CN" altLang="en-US" dirty="0">
              <a:latin typeface="+mn-ea"/>
            </a:endParaRPr>
          </a:p>
          <a:p>
            <a:pPr algn="l">
              <a:buClrTx/>
              <a:buSzTx/>
              <a:buNone/>
            </a:pPr>
            <a:r>
              <a:rPr lang="zh-CN" altLang="en-US" dirty="0">
                <a:latin typeface="+mn-ea"/>
                <a:sym typeface="+mn-ea"/>
              </a:rPr>
              <a:t>（9）第56页6.3.2中“单位涉及直接与脂肪组织的相关研究”是什么意思？</a:t>
            </a:r>
            <a:endParaRPr lang="zh-CN" altLang="en-US" dirty="0">
              <a:latin typeface="+mn-ea"/>
            </a:endParaRPr>
          </a:p>
          <a:p>
            <a:pPr algn="l">
              <a:buClrTx/>
              <a:buSzTx/>
              <a:buNone/>
            </a:pPr>
            <a:endParaRPr lang="zh-CN" altLang="en-US" dirty="0">
              <a:latin typeface="+mn-ea"/>
            </a:endParaRPr>
          </a:p>
          <a:p>
            <a:pPr algn="l">
              <a:buClrTx/>
              <a:buSzTx/>
              <a:buNone/>
            </a:pPr>
            <a:endParaRPr lang="zh-CN" altLang="en-US" sz="1800" dirty="0">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文本框 94"/>
          <p:cNvSpPr txBox="1"/>
          <p:nvPr/>
        </p:nvSpPr>
        <p:spPr>
          <a:xfrm>
            <a:off x="584200" y="281940"/>
            <a:ext cx="4885055" cy="632460"/>
          </a:xfrm>
          <a:prstGeom prst="rect">
            <a:avLst/>
          </a:prstGeom>
          <a:noFill/>
        </p:spPr>
        <p:txBody>
          <a:bodyPr wrap="square" rtlCol="0">
            <a:spAutoFit/>
          </a:bodyPr>
          <a:lstStyle/>
          <a:p>
            <a:pPr>
              <a:lnSpc>
                <a:spcPct val="110000"/>
              </a:lnSpc>
              <a:spcBef>
                <a:spcPts val="600"/>
              </a:spcBef>
            </a:pPr>
            <a:r>
              <a:rPr lang="zh-CN" altLang="en-US" sz="3200" b="1" dirty="0">
                <a:solidFill>
                  <a:srgbClr val="16468D"/>
                </a:solidFill>
                <a:latin typeface="+mn-ea"/>
                <a:sym typeface="+mn-ea"/>
              </a:rPr>
              <a:t>抽检常见问题</a:t>
            </a:r>
            <a:endParaRPr lang="zh-CN" altLang="en-US" sz="3200" b="1" dirty="0">
              <a:solidFill>
                <a:srgbClr val="16468D"/>
              </a:solidFill>
              <a:latin typeface="+mn-ea"/>
            </a:endParaRPr>
          </a:p>
        </p:txBody>
      </p:sp>
      <p:sp>
        <p:nvSpPr>
          <p:cNvPr id="2" name="矩形 1"/>
          <p:cNvSpPr/>
          <p:nvPr>
            <p:custDataLst>
              <p:tags r:id="rId2"/>
            </p:custDataLst>
          </p:nvPr>
        </p:nvSpPr>
        <p:spPr>
          <a:xfrm>
            <a:off x="388620" y="1438910"/>
            <a:ext cx="11422380" cy="5110480"/>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5" name="灯片编号占位符 3"/>
          <p:cNvSpPr>
            <a:spLocks noGrp="1"/>
          </p:cNvSpPr>
          <p:nvPr>
            <p:ph type="sldNum" sz="quarter" idx="12"/>
          </p:nvPr>
        </p:nvSpPr>
        <p:spPr>
          <a:xfrm>
            <a:off x="8620125" y="6519698"/>
            <a:ext cx="2743200" cy="365125"/>
          </a:xfrm>
        </p:spPr>
        <p:txBody>
          <a:bodyPr>
            <a:normAutofit/>
          </a:bodyPr>
          <a:lstStyle/>
          <a:p>
            <a:fld id="{48F63A3B-78C7-47BE-AE5E-E10140E04643}" type="slidenum">
              <a:rPr lang="en-US" sz="1400" b="1" smtClean="0">
                <a:solidFill>
                  <a:schemeClr val="bg1"/>
                </a:solidFill>
              </a:rPr>
            </a:fld>
            <a:endParaRPr lang="en-US" sz="1400" b="1" dirty="0">
              <a:solidFill>
                <a:schemeClr val="bg1"/>
              </a:solidFill>
            </a:endParaRPr>
          </a:p>
        </p:txBody>
      </p:sp>
      <p:sp>
        <p:nvSpPr>
          <p:cNvPr id="3" name="TextBox 1"/>
          <p:cNvSpPr txBox="1"/>
          <p:nvPr>
            <p:custDataLst>
              <p:tags r:id="rId3"/>
            </p:custDataLst>
          </p:nvPr>
        </p:nvSpPr>
        <p:spPr>
          <a:xfrm>
            <a:off x="6836410" y="1206183"/>
            <a:ext cx="5318760" cy="4855210"/>
          </a:xfrm>
          <a:prstGeom prst="rect">
            <a:avLst/>
          </a:prstGeom>
          <a:noFill/>
          <a:ln w="6350">
            <a:noFill/>
          </a:ln>
          <a:extLst>
            <a:ext uri="{909E8E84-426E-40DD-AFC4-6F175D3DCCD1}">
              <a14:hiddenFill xmlns:a14="http://schemas.microsoft.com/office/drawing/2010/main">
                <a:solidFill>
                  <a:srgbClr val="F4F7F9"/>
                </a:solidFill>
              </a14:hiddenFill>
            </a:ext>
          </a:extLst>
        </p:spPr>
        <p:txBody>
          <a:bodyPr wrap="square" lIns="91438" tIns="45718" rIns="91438" bIns="45718" rtlCol="0">
            <a:noAutofit/>
          </a:bodyPr>
          <a:lstStyle/>
          <a:p>
            <a:pPr marL="257175" indent="-257175" defTabSz="685800">
              <a:lnSpc>
                <a:spcPct val="125000"/>
              </a:lnSpc>
              <a:buFont typeface="Wingdings" panose="05000000000000000000" pitchFamily="2" charset="2"/>
              <a:buChar char="p"/>
            </a:pPr>
            <a:r>
              <a:rPr lang="zh-CN" altLang="en-US" sz="2000" b="1" dirty="0">
                <a:solidFill>
                  <a:srgbClr val="FF0000"/>
                </a:solidFill>
                <a:latin typeface="微软雅黑" panose="020B0503020204020204" charset="-122"/>
              </a:rPr>
              <a:t>选题和专业不符；题目与内容不符</a:t>
            </a:r>
            <a:endParaRPr lang="en-US" altLang="zh-CN" sz="2000" b="1" dirty="0">
              <a:solidFill>
                <a:srgbClr val="FF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zh-CN" sz="2000" b="1" dirty="0">
                <a:solidFill>
                  <a:srgbClr val="FF0000"/>
                </a:solidFill>
                <a:latin typeface="微软雅黑" panose="020B0503020204020204" charset="-122"/>
              </a:rPr>
              <a:t>缺乏对该领域研究现状的叙述</a:t>
            </a:r>
            <a:endParaRPr lang="en-US" altLang="zh-CN" sz="2000" b="1" dirty="0">
              <a:solidFill>
                <a:srgbClr val="FF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研究内容缺乏创新性</a:t>
            </a:r>
            <a:endParaRPr lang="en-US" altLang="zh-CN" sz="2000" b="1" dirty="0">
              <a:solidFill>
                <a:srgbClr val="00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论文工作量不足</a:t>
            </a:r>
            <a:endParaRPr lang="en-US" altLang="zh-CN" sz="2000" b="1" dirty="0">
              <a:solidFill>
                <a:srgbClr val="00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FF0000"/>
                </a:solidFill>
                <a:latin typeface="微软雅黑" panose="020B0503020204020204" charset="-122"/>
              </a:rPr>
              <a:t>文章逻辑性不强</a:t>
            </a:r>
            <a:endParaRPr lang="en-US" altLang="zh-CN" sz="2000" b="1" dirty="0">
              <a:solidFill>
                <a:srgbClr val="FF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FF0000"/>
                </a:solidFill>
                <a:latin typeface="微软雅黑" panose="020B0503020204020204" charset="-122"/>
              </a:rPr>
              <a:t>规范性差，写作错误多</a:t>
            </a:r>
            <a:endParaRPr lang="en-US" altLang="zh-CN" sz="2000" b="1" dirty="0">
              <a:solidFill>
                <a:srgbClr val="FF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基础理论和科研能力运用待提高</a:t>
            </a:r>
            <a:endParaRPr lang="en-US" altLang="zh-CN" sz="2000" b="1" dirty="0">
              <a:solidFill>
                <a:srgbClr val="00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有科学问题待补充或解释</a:t>
            </a:r>
            <a:endParaRPr lang="en-US" altLang="zh-CN" sz="2000" b="1" dirty="0">
              <a:solidFill>
                <a:srgbClr val="00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FF0000"/>
                </a:solidFill>
                <a:latin typeface="微软雅黑" panose="020B0503020204020204" charset="-122"/>
              </a:rPr>
              <a:t>参考文献陈旧、数量少、不规范</a:t>
            </a:r>
            <a:endParaRPr lang="en-US" altLang="zh-CN" sz="2000" b="1" dirty="0">
              <a:solidFill>
                <a:srgbClr val="FF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研究结果讨论不充分</a:t>
            </a:r>
            <a:endParaRPr lang="en-US" altLang="zh-CN" sz="2000" b="1" dirty="0">
              <a:solidFill>
                <a:srgbClr val="000000"/>
              </a:solidFill>
              <a:latin typeface="微软雅黑" panose="020B0503020204020204" charset="-122"/>
            </a:endParaRPr>
          </a:p>
          <a:p>
            <a:pPr marL="257175" indent="-257175" defTabSz="685800">
              <a:lnSpc>
                <a:spcPct val="125000"/>
              </a:lnSpc>
              <a:buFont typeface="Wingdings" panose="05000000000000000000" pitchFamily="2" charset="2"/>
              <a:buChar char="p"/>
            </a:pPr>
            <a:r>
              <a:rPr lang="zh-CN" altLang="en-US" sz="2000" b="1" dirty="0">
                <a:solidFill>
                  <a:srgbClr val="000000"/>
                </a:solidFill>
                <a:latin typeface="微软雅黑" panose="020B0503020204020204" charset="-122"/>
              </a:rPr>
              <a:t>学术论文与学位论文的关联不大；</a:t>
            </a:r>
            <a:r>
              <a:rPr lang="zh-CN" altLang="en-US" sz="2000" b="1" dirty="0">
                <a:solidFill>
                  <a:srgbClr val="000000"/>
                </a:solidFill>
                <a:latin typeface="微软雅黑" panose="020B0503020204020204" charset="-122"/>
                <a:sym typeface="+mn-ea"/>
              </a:rPr>
              <a:t>没有注明接收函导致查无此文；无高水平学术论文</a:t>
            </a:r>
            <a:endParaRPr lang="zh-CN" altLang="en-US" sz="2000" b="1" dirty="0">
              <a:solidFill>
                <a:srgbClr val="000000"/>
              </a:solidFill>
              <a:latin typeface="微软雅黑" panose="020B0503020204020204" charset="-122"/>
              <a:sym typeface="+mn-ea"/>
            </a:endParaRPr>
          </a:p>
        </p:txBody>
      </p:sp>
      <p:graphicFrame>
        <p:nvGraphicFramePr>
          <p:cNvPr id="7" name="图表 6"/>
          <p:cNvGraphicFramePr/>
          <p:nvPr>
            <p:custDataLst>
              <p:tags r:id="rId4"/>
            </p:custDataLst>
          </p:nvPr>
        </p:nvGraphicFramePr>
        <p:xfrm>
          <a:off x="604838" y="1248410"/>
          <a:ext cx="6015355" cy="5104765"/>
        </p:xfrm>
        <a:graphic>
          <a:graphicData uri="http://schemas.openxmlformats.org/drawingml/2006/chart">
            <c:chart xmlns:c="http://schemas.openxmlformats.org/drawingml/2006/chart" xmlns:r="http://schemas.openxmlformats.org/officeDocument/2006/relationships" r:id="rId1"/>
          </a:graphicData>
        </a:graphic>
      </p:graphicFrame>
      <p:sp>
        <p:nvSpPr>
          <p:cNvPr id="4" name="矩形 3"/>
          <p:cNvSpPr/>
          <p:nvPr/>
        </p:nvSpPr>
        <p:spPr>
          <a:xfrm>
            <a:off x="3411204" y="1248410"/>
            <a:ext cx="579771" cy="5014278"/>
          </a:xfrm>
          <a:prstGeom prst="rect">
            <a:avLst/>
          </a:prstGeom>
          <a:noFill/>
          <a:ln w="15875">
            <a:solidFill>
              <a:srgbClr val="FF0000"/>
            </a:solidFill>
          </a:ln>
          <a:effectLst>
            <a:outerShdw blurRad="203200" dist="38100" dir="2700000" algn="tl" rotWithShape="0">
              <a:srgbClr val="FF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latin typeface="Roboto Regular"/>
              <a:ea typeface="思源黑体 CN Regular" panose="020B0500000000000000" charset="-122"/>
            </a:endParaRPr>
          </a:p>
        </p:txBody>
      </p:sp>
      <p:sp>
        <p:nvSpPr>
          <p:cNvPr id="9" name="矩形 8"/>
          <p:cNvSpPr/>
          <p:nvPr/>
        </p:nvSpPr>
        <p:spPr>
          <a:xfrm>
            <a:off x="1904543" y="1248410"/>
            <a:ext cx="579771" cy="5014278"/>
          </a:xfrm>
          <a:prstGeom prst="rect">
            <a:avLst/>
          </a:prstGeom>
          <a:noFill/>
          <a:ln w="15875">
            <a:solidFill>
              <a:srgbClr val="FF0000"/>
            </a:solidFill>
          </a:ln>
          <a:effectLst>
            <a:outerShdw blurRad="203200" dist="38100" dir="2700000" algn="tl" rotWithShape="0">
              <a:srgbClr val="FF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kumimoji="1" lang="zh-CN" altLang="en-US">
              <a:solidFill>
                <a:prstClr val="white"/>
              </a:solidFill>
              <a:latin typeface="Roboto Regular"/>
              <a:ea typeface="思源黑体 CN Regular" panose="020B0500000000000000" charset="-122"/>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072467"/>
            <a:ext cx="12192000" cy="44451"/>
          </a:xfrm>
          <a:prstGeom prst="rect">
            <a:avLst/>
          </a:prstGeom>
          <a:solidFill>
            <a:srgbClr val="000099"/>
          </a:solidFill>
          <a:ln>
            <a:noFill/>
          </a:ln>
        </p:spPr>
        <p:style>
          <a:lnRef idx="3">
            <a:schemeClr val="lt1"/>
          </a:lnRef>
          <a:fillRef idx="1">
            <a:schemeClr val="accent1"/>
          </a:fillRef>
          <a:effectRef idx="1">
            <a:schemeClr val="accent1"/>
          </a:effectRef>
          <a:fontRef idx="minor">
            <a:schemeClr val="lt1"/>
          </a:fontRef>
        </p:style>
        <p:txBody>
          <a:bodyPr anchor="ctr"/>
          <a:lstStyle/>
          <a:p>
            <a:pPr algn="ctr" eaLnBrk="1" latinLnBrk="1" hangingPunct="1">
              <a:defRPr/>
            </a:pPr>
            <a:endParaRPr lang="zh-CN" altLang="en-US" sz="2400" dirty="0">
              <a:ln>
                <a:solidFill>
                  <a:schemeClr val="tx2">
                    <a:lumMod val="60000"/>
                    <a:lumOff val="40000"/>
                  </a:schemeClr>
                </a:solidFill>
              </a:ln>
              <a:solidFill>
                <a:schemeClr val="tx2"/>
              </a:solidFill>
            </a:endParaRPr>
          </a:p>
        </p:txBody>
      </p:sp>
      <p:sp>
        <p:nvSpPr>
          <p:cNvPr id="6147" name="TextBox 6"/>
          <p:cNvSpPr txBox="1">
            <a:spLocks noChangeArrowheads="1"/>
          </p:cNvSpPr>
          <p:nvPr/>
        </p:nvSpPr>
        <p:spPr bwMode="auto">
          <a:xfrm>
            <a:off x="3048000" y="5048251"/>
            <a:ext cx="39052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latinLnBrk="1">
              <a:defRPr kumimoji="1" sz="2400">
                <a:solidFill>
                  <a:schemeClr val="tx1"/>
                </a:solidFill>
                <a:latin typeface="Gulim" panose="020B0600000101010101" pitchFamily="34" charset="-127"/>
                <a:ea typeface="Gulim" panose="020B0600000101010101" pitchFamily="34" charset="-127"/>
              </a:defRPr>
            </a:lvl1pPr>
            <a:lvl2pPr marL="742950" indent="-285750" algn="ctr" latinLnBrk="1">
              <a:defRPr kumimoji="1" sz="2400">
                <a:solidFill>
                  <a:schemeClr val="tx1"/>
                </a:solidFill>
                <a:latin typeface="Gulim" panose="020B0600000101010101" pitchFamily="34" charset="-127"/>
                <a:ea typeface="Gulim" panose="020B0600000101010101" pitchFamily="34" charset="-127"/>
              </a:defRPr>
            </a:lvl2pPr>
            <a:lvl3pPr marL="1143000" indent="-228600" algn="ctr" latinLnBrk="1">
              <a:defRPr kumimoji="1" sz="2400">
                <a:solidFill>
                  <a:schemeClr val="tx1"/>
                </a:solidFill>
                <a:latin typeface="Gulim" panose="020B0600000101010101" pitchFamily="34" charset="-127"/>
                <a:ea typeface="Gulim" panose="020B0600000101010101" pitchFamily="34" charset="-127"/>
              </a:defRPr>
            </a:lvl3pPr>
            <a:lvl4pPr marL="1600200" indent="-228600" algn="ctr" latinLnBrk="1">
              <a:defRPr kumimoji="1" sz="2400">
                <a:solidFill>
                  <a:schemeClr val="tx1"/>
                </a:solidFill>
                <a:latin typeface="Gulim" panose="020B0600000101010101" pitchFamily="34" charset="-127"/>
                <a:ea typeface="Gulim" panose="020B0600000101010101" pitchFamily="34" charset="-127"/>
              </a:defRPr>
            </a:lvl4pPr>
            <a:lvl5pPr marL="2057400" indent="-228600" algn="ctr" latinLnBrk="1">
              <a:defRPr kumimoji="1" sz="2400">
                <a:solidFill>
                  <a:schemeClr val="tx1"/>
                </a:solidFill>
                <a:latin typeface="Gulim" panose="020B0600000101010101" pitchFamily="34" charset="-127"/>
                <a:ea typeface="Gulim" panose="020B0600000101010101" pitchFamily="34" charset="-127"/>
              </a:defRPr>
            </a:lvl5pPr>
            <a:lvl6pPr marL="2514600" indent="-228600" algn="ctr" eaLnBrk="0" fontAlgn="base" latinLnBrk="1"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971800" indent="-228600" algn="ctr" eaLnBrk="0" fontAlgn="base" latinLnBrk="1"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3429000" indent="-228600" algn="ctr" eaLnBrk="0" fontAlgn="base" latinLnBrk="1"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886200" indent="-228600" algn="ctr" eaLnBrk="0" fontAlgn="base" latinLnBrk="1" hangingPunct="0">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eaLnBrk="1" hangingPunct="1"/>
            <a:r>
              <a:rPr lang="en-US" altLang="zh-CN" sz="4800">
                <a:solidFill>
                  <a:srgbClr val="C00000"/>
                </a:solidFill>
                <a:latin typeface="Arial Black" panose="020B0A04020102020204" pitchFamily="34" charset="0"/>
                <a:ea typeface="黑体" panose="02010609060101010101" pitchFamily="2" charset="-122"/>
              </a:rPr>
              <a:t>THANKS</a:t>
            </a:r>
            <a:endParaRPr lang="zh-CN" altLang="en-US" sz="4800">
              <a:solidFill>
                <a:srgbClr val="C00000"/>
              </a:solidFill>
              <a:latin typeface="Arial Black" panose="020B0A04020102020204" pitchFamily="34" charset="0"/>
              <a:ea typeface="黑体" panose="02010609060101010101" pitchFamily="2" charset="-122"/>
            </a:endParaRPr>
          </a:p>
        </p:txBody>
      </p:sp>
      <p:pic>
        <p:nvPicPr>
          <p:cNvPr id="6148" name="图片 10" descr="笔墨纸砚－周韧林.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1"/>
            <a:ext cx="12192000" cy="4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5"/>
          <p:cNvSpPr/>
          <p:nvPr/>
        </p:nvSpPr>
        <p:spPr>
          <a:xfrm>
            <a:off x="1" y="1241704"/>
            <a:ext cx="12191999" cy="2511430"/>
          </a:xfrm>
          <a:prstGeom prst="rect">
            <a:avLst/>
          </a:prstGeom>
          <a:gradFill>
            <a:gsLst>
              <a:gs pos="0">
                <a:schemeClr val="accent1">
                  <a:lumMod val="67000"/>
                  <a:alpha val="98000"/>
                </a:schemeClr>
              </a:gs>
              <a:gs pos="30000">
                <a:schemeClr val="accent1">
                  <a:lumMod val="97000"/>
                  <a:lumOff val="3000"/>
                  <a:alpha val="68000"/>
                </a:schemeClr>
              </a:gs>
              <a:gs pos="97253">
                <a:schemeClr val="accent1"/>
              </a:gs>
              <a:gs pos="72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endParaRPr lang="en-US" altLang="zh-CN" sz="1600" b="1" dirty="0">
              <a:solidFill>
                <a:srgbClr val="0066CC"/>
              </a:solidFill>
              <a:latin typeface="微软雅黑" panose="020B0503020204020204" charset="-122"/>
              <a:ea typeface="Open Sans Light" panose="020B0306030504020204" pitchFamily="34" charset="0"/>
              <a:cs typeface="Aparajita" panose="020B0604020202020204" pitchFamily="34" charset="0"/>
            </a:endParaRPr>
          </a:p>
        </p:txBody>
      </p:sp>
      <p:sp>
        <p:nvSpPr>
          <p:cNvPr id="5" name="文本框 4"/>
          <p:cNvSpPr txBox="1"/>
          <p:nvPr/>
        </p:nvSpPr>
        <p:spPr>
          <a:xfrm>
            <a:off x="180482" y="1352309"/>
            <a:ext cx="11831035" cy="2784475"/>
          </a:xfrm>
          <a:prstGeom prst="rect">
            <a:avLst/>
          </a:prstGeom>
          <a:noFill/>
        </p:spPr>
        <p:txBody>
          <a:bodyPr wrap="square">
            <a:spAutoFit/>
          </a:bodyPr>
          <a:lstStyle/>
          <a:p>
            <a:pPr indent="381000" algn="just">
              <a:lnSpc>
                <a:spcPct val="150000"/>
              </a:lnSpc>
              <a:spcBef>
                <a:spcPts val="600"/>
              </a:spcBef>
              <a:spcAft>
                <a:spcPts val="600"/>
              </a:spcAft>
            </a:pPr>
            <a:r>
              <a:rPr lang="zh-CN" altLang="en-US" sz="2400" kern="100" spc="-50" dirty="0">
                <a:solidFill>
                  <a:schemeClr val="bg1"/>
                </a:solidFill>
                <a:latin typeface="+mn-ea"/>
                <a:cs typeface="Times New Roman" panose="02020603050405020304" pitchFamily="18" charset="0"/>
              </a:rPr>
              <a:t>为</a:t>
            </a:r>
            <a:r>
              <a:rPr lang="zh-CN" altLang="en-US" sz="2400" kern="100" spc="-50" dirty="0">
                <a:solidFill>
                  <a:schemeClr val="bg1"/>
                </a:solidFill>
                <a:effectLst/>
                <a:latin typeface="+mn-ea"/>
                <a:cs typeface="Times New Roman" panose="02020603050405020304" pitchFamily="18" charset="0"/>
              </a:rPr>
              <a:t>提升我校学位论文质量，按照七大工程部署，学位办公室</a:t>
            </a:r>
            <a:r>
              <a:rPr lang="zh-CN" altLang="en-US" sz="2400" kern="100" spc="-50" dirty="0">
                <a:solidFill>
                  <a:schemeClr val="bg1"/>
                </a:solidFill>
                <a:latin typeface="+mn-ea"/>
                <a:cs typeface="Times New Roman" panose="02020603050405020304" pitchFamily="18" charset="0"/>
              </a:rPr>
              <a:t>对</a:t>
            </a:r>
            <a:r>
              <a:rPr lang="zh-CN" altLang="en-US" sz="2400" kern="100" spc="-50" dirty="0">
                <a:solidFill>
                  <a:srgbClr val="FFFF00"/>
                </a:solidFill>
                <a:latin typeface="+mn-ea"/>
                <a:cs typeface="Times New Roman" panose="02020603050405020304" pitchFamily="18" charset="0"/>
              </a:rPr>
              <a:t>2023年秋季批次、</a:t>
            </a:r>
            <a:r>
              <a:rPr lang="en-US" altLang="zh-CN" sz="2400" kern="100" spc="-50" dirty="0">
                <a:solidFill>
                  <a:srgbClr val="FFFF00"/>
                </a:solidFill>
                <a:latin typeface="+mn-ea"/>
                <a:cs typeface="Times New Roman" panose="02020603050405020304" pitchFamily="18" charset="0"/>
              </a:rPr>
              <a:t>2024</a:t>
            </a:r>
            <a:r>
              <a:rPr lang="zh-CN" altLang="en-US" sz="2400" kern="100" spc="-50" dirty="0">
                <a:solidFill>
                  <a:srgbClr val="FFFF00"/>
                </a:solidFill>
                <a:latin typeface="+mn-ea"/>
                <a:cs typeface="Times New Roman" panose="02020603050405020304" pitchFamily="18" charset="0"/>
              </a:rPr>
              <a:t>年冬季批次和夏季批次</a:t>
            </a:r>
            <a:r>
              <a:rPr lang="zh-CN" altLang="en-US" sz="2400" kern="100" spc="-50" dirty="0">
                <a:solidFill>
                  <a:schemeClr val="bg1"/>
                </a:solidFill>
                <a:latin typeface="+mn-ea"/>
                <a:cs typeface="Times New Roman" panose="02020603050405020304" pitchFamily="18" charset="0"/>
              </a:rPr>
              <a:t>毕业的</a:t>
            </a:r>
            <a:r>
              <a:rPr lang="zh-CN" altLang="en-US" sz="2400" kern="100" spc="-50" dirty="0">
                <a:solidFill>
                  <a:srgbClr val="FFFF00"/>
                </a:solidFill>
                <a:latin typeface="+mn-ea"/>
                <a:cs typeface="Times New Roman" panose="02020603050405020304" pitchFamily="18" charset="0"/>
              </a:rPr>
              <a:t>博士、硕士学位论文</a:t>
            </a:r>
            <a:r>
              <a:rPr lang="zh-CN" altLang="en-US" sz="2400" kern="100" spc="-50" dirty="0">
                <a:solidFill>
                  <a:schemeClr val="bg1"/>
                </a:solidFill>
                <a:latin typeface="+mn-ea"/>
                <a:cs typeface="Times New Roman" panose="02020603050405020304" pitchFamily="18" charset="0"/>
              </a:rPr>
              <a:t>使用</a:t>
            </a:r>
            <a:r>
              <a:rPr lang="zh-CN" altLang="en-US" sz="2400" kern="100" spc="-50" dirty="0">
                <a:solidFill>
                  <a:srgbClr val="FFFF00"/>
                </a:solidFill>
                <a:latin typeface="+mn-ea"/>
                <a:cs typeface="Times New Roman" panose="02020603050405020304" pitchFamily="18" charset="0"/>
              </a:rPr>
              <a:t>学位论文抽检系统</a:t>
            </a:r>
            <a:r>
              <a:rPr lang="zh-CN" altLang="en-US" sz="2400" kern="100" spc="-50" dirty="0">
                <a:solidFill>
                  <a:schemeClr val="bg1"/>
                </a:solidFill>
                <a:latin typeface="+mn-ea"/>
                <a:cs typeface="Times New Roman" panose="02020603050405020304" pitchFamily="18" charset="0"/>
              </a:rPr>
              <a:t>抽取</a:t>
            </a:r>
            <a:r>
              <a:rPr lang="en-US" altLang="zh-CN" sz="2400" kern="100" spc="-50" dirty="0">
                <a:solidFill>
                  <a:srgbClr val="FFFF00"/>
                </a:solidFill>
                <a:latin typeface="+mn-ea"/>
                <a:cs typeface="Times New Roman" panose="02020603050405020304" pitchFamily="18" charset="0"/>
              </a:rPr>
              <a:t>539</a:t>
            </a:r>
            <a:r>
              <a:rPr lang="zh-CN" altLang="en-US" sz="2400" kern="100" spc="-50" dirty="0">
                <a:solidFill>
                  <a:schemeClr val="bg1"/>
                </a:solidFill>
                <a:latin typeface="+mn-ea"/>
                <a:cs typeface="Times New Roman" panose="02020603050405020304" pitchFamily="18" charset="0"/>
              </a:rPr>
              <a:t>篇，保证所有一级学科、所有培养单位均涉及。其中</a:t>
            </a:r>
            <a:r>
              <a:rPr lang="en-US" altLang="zh-CN" sz="2400" kern="100" spc="-50" dirty="0">
                <a:solidFill>
                  <a:schemeClr val="bg1"/>
                </a:solidFill>
                <a:latin typeface="+mn-ea"/>
                <a:cs typeface="Times New Roman" panose="02020603050405020304" pitchFamily="18" charset="0"/>
              </a:rPr>
              <a:t>“</a:t>
            </a:r>
            <a:r>
              <a:rPr lang="zh-CN" altLang="en-US" sz="2400" kern="100" spc="-50" dirty="0">
                <a:solidFill>
                  <a:schemeClr val="bg1"/>
                </a:solidFill>
                <a:latin typeface="+mn-ea"/>
                <a:cs typeface="Times New Roman" panose="02020603050405020304" pitchFamily="18" charset="0"/>
              </a:rPr>
              <a:t>存在问题学位论文</a:t>
            </a:r>
            <a:r>
              <a:rPr lang="en-US" altLang="zh-CN" sz="2400" kern="100" spc="-50" dirty="0">
                <a:solidFill>
                  <a:schemeClr val="bg1"/>
                </a:solidFill>
                <a:latin typeface="+mn-ea"/>
                <a:cs typeface="Times New Roman" panose="02020603050405020304" pitchFamily="18" charset="0"/>
              </a:rPr>
              <a:t>”</a:t>
            </a:r>
            <a:r>
              <a:rPr lang="en-US" altLang="zh-CN" sz="2400" kern="100" spc="-50" dirty="0">
                <a:solidFill>
                  <a:srgbClr val="FFFF00"/>
                </a:solidFill>
                <a:latin typeface="+mn-ea"/>
                <a:cs typeface="Times New Roman" panose="02020603050405020304" pitchFamily="18" charset="0"/>
              </a:rPr>
              <a:t>3</a:t>
            </a:r>
            <a:r>
              <a:rPr lang="zh-CN" altLang="en-US" sz="2400" kern="100" spc="-50" dirty="0">
                <a:solidFill>
                  <a:schemeClr val="bg1"/>
                </a:solidFill>
                <a:latin typeface="+mn-ea"/>
                <a:cs typeface="Times New Roman" panose="02020603050405020304" pitchFamily="18" charset="0"/>
              </a:rPr>
              <a:t>篇，分别属于</a:t>
            </a:r>
            <a:r>
              <a:rPr lang="zh-CN" altLang="en-US" sz="2400" dirty="0">
                <a:solidFill>
                  <a:srgbClr val="FFFF00"/>
                </a:solidFill>
              </a:rPr>
              <a:t>天文学、生物学和基础医学。</a:t>
            </a:r>
            <a:endParaRPr lang="zh-CN" altLang="zh-CN" sz="2400" kern="100" spc="-50" dirty="0">
              <a:solidFill>
                <a:srgbClr val="FFFF00"/>
              </a:solidFill>
              <a:latin typeface="+mn-ea"/>
              <a:cs typeface="Times New Roman" panose="02020603050405020304" pitchFamily="18" charset="0"/>
            </a:endParaRPr>
          </a:p>
          <a:p>
            <a:pPr indent="381000" algn="just">
              <a:lnSpc>
                <a:spcPct val="150000"/>
              </a:lnSpc>
              <a:spcBef>
                <a:spcPts val="600"/>
              </a:spcBef>
              <a:spcAft>
                <a:spcPts val="600"/>
              </a:spcAft>
            </a:pPr>
            <a:endParaRPr lang="zh-CN" altLang="zh-CN" sz="1400" kern="100" spc="-50" dirty="0">
              <a:solidFill>
                <a:schemeClr val="bg1"/>
              </a:solidFill>
              <a:effectLst/>
              <a:latin typeface="+mn-ea"/>
              <a:cs typeface="Times New Roman" panose="02020603050405020304" pitchFamily="18" charset="0"/>
            </a:endParaRPr>
          </a:p>
        </p:txBody>
      </p:sp>
      <p:sp>
        <p:nvSpPr>
          <p:cNvPr id="2" name="矩形 1"/>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8" name="矩形 7"/>
          <p:cNvSpPr/>
          <p:nvPr/>
        </p:nvSpPr>
        <p:spPr>
          <a:xfrm>
            <a:off x="1031133" y="4283563"/>
            <a:ext cx="2005677" cy="646331"/>
          </a:xfrm>
          <a:prstGeom prst="rect">
            <a:avLst/>
          </a:prstGeom>
        </p:spPr>
        <p:txBody>
          <a:bodyPr wrap="none">
            <a:spAutoFit/>
          </a:bodyPr>
          <a:lstStyle/>
          <a:p>
            <a:r>
              <a:rPr lang="zh-CN" altLang="en-US" sz="3600" kern="100" spc="-50" dirty="0">
                <a:solidFill>
                  <a:srgbClr val="000000"/>
                </a:solidFill>
                <a:latin typeface="+mn-ea"/>
                <a:cs typeface="Times New Roman" panose="02020603050405020304" pitchFamily="18" charset="0"/>
              </a:rPr>
              <a:t>抽检比例</a:t>
            </a:r>
            <a:endParaRPr lang="zh-CN" altLang="en-US" sz="3600" dirty="0"/>
          </a:p>
        </p:txBody>
      </p:sp>
      <p:sp>
        <p:nvSpPr>
          <p:cNvPr id="9" name="矩形 8"/>
          <p:cNvSpPr/>
          <p:nvPr/>
        </p:nvSpPr>
        <p:spPr>
          <a:xfrm>
            <a:off x="5704280" y="4247924"/>
            <a:ext cx="2005677" cy="646331"/>
          </a:xfrm>
          <a:prstGeom prst="rect">
            <a:avLst/>
          </a:prstGeom>
        </p:spPr>
        <p:txBody>
          <a:bodyPr wrap="none">
            <a:spAutoFit/>
          </a:bodyPr>
          <a:lstStyle/>
          <a:p>
            <a:r>
              <a:rPr lang="zh-CN" altLang="en-US" sz="3600" kern="100" spc="-50" dirty="0">
                <a:solidFill>
                  <a:srgbClr val="000000"/>
                </a:solidFill>
                <a:latin typeface="+mn-ea"/>
                <a:cs typeface="Times New Roman" panose="02020603050405020304" pitchFamily="18" charset="0"/>
              </a:rPr>
              <a:t>抽检数量</a:t>
            </a:r>
            <a:endParaRPr lang="zh-CN" altLang="en-US" sz="3600" kern="100" spc="-50" dirty="0">
              <a:solidFill>
                <a:srgbClr val="000000"/>
              </a:solidFill>
              <a:latin typeface="+mn-ea"/>
              <a:cs typeface="Times New Roman" panose="02020603050405020304" pitchFamily="18" charset="0"/>
            </a:endParaRPr>
          </a:p>
        </p:txBody>
      </p:sp>
      <p:sp>
        <p:nvSpPr>
          <p:cNvPr id="12" name="矩形 11"/>
          <p:cNvSpPr/>
          <p:nvPr/>
        </p:nvSpPr>
        <p:spPr>
          <a:xfrm>
            <a:off x="174023" y="5534311"/>
            <a:ext cx="11837494" cy="645160"/>
          </a:xfrm>
          <a:prstGeom prst="rect">
            <a:avLst/>
          </a:prstGeom>
        </p:spPr>
        <p:txBody>
          <a:bodyPr wrap="square">
            <a:spAutoFit/>
          </a:bodyPr>
          <a:lstStyle/>
          <a:p>
            <a:pPr indent="381000" algn="just">
              <a:lnSpc>
                <a:spcPct val="150000"/>
              </a:lnSpc>
              <a:spcAft>
                <a:spcPts val="600"/>
              </a:spcAft>
            </a:pPr>
            <a:r>
              <a:rPr lang="zh-CN" altLang="en-US" sz="2400" b="1" kern="100" spc="-50" dirty="0">
                <a:solidFill>
                  <a:schemeClr val="accent1">
                    <a:lumMod val="50000"/>
                  </a:schemeClr>
                </a:solidFill>
                <a:latin typeface="+mn-ea"/>
                <a:cs typeface="Times New Roman" panose="02020603050405020304" pitchFamily="18" charset="0"/>
              </a:rPr>
              <a:t>主要问题：</a:t>
            </a:r>
            <a:r>
              <a:rPr lang="zh-CN" altLang="en-US" sz="2400" b="1" kern="100" spc="-50" dirty="0">
                <a:solidFill>
                  <a:srgbClr val="FF0000"/>
                </a:solidFill>
                <a:latin typeface="+mn-ea"/>
                <a:cs typeface="Times New Roman" panose="02020603050405020304" pitchFamily="18" charset="0"/>
              </a:rPr>
              <a:t>论文</a:t>
            </a:r>
            <a:r>
              <a:rPr lang="zh-CN" altLang="en-US" sz="2400" b="1" kern="100" spc="-50" dirty="0">
                <a:solidFill>
                  <a:srgbClr val="FF0000"/>
                </a:solidFill>
                <a:latin typeface="+mn-ea"/>
                <a:cs typeface="Times New Roman" panose="02020603050405020304" pitchFamily="18" charset="0"/>
                <a:sym typeface="+mn-ea"/>
              </a:rPr>
              <a:t>规范性差，创新不够，</a:t>
            </a:r>
            <a:r>
              <a:rPr lang="zh-CN" altLang="en-US" sz="2400" b="1" kern="100" spc="-50" dirty="0">
                <a:solidFill>
                  <a:srgbClr val="FF0000"/>
                </a:solidFill>
                <a:latin typeface="+mn-ea"/>
                <a:cs typeface="Times New Roman" panose="02020603050405020304" pitchFamily="18" charset="0"/>
              </a:rPr>
              <a:t>工作量不足，缺乏讨论。</a:t>
            </a:r>
            <a:endParaRPr lang="en-US" altLang="zh-CN" sz="2400" b="1" kern="100" spc="-50" dirty="0">
              <a:solidFill>
                <a:srgbClr val="FF0000"/>
              </a:solidFill>
              <a:latin typeface="+mn-ea"/>
              <a:cs typeface="Times New Roman" panose="02020603050405020304" pitchFamily="18" charset="0"/>
            </a:endParaRPr>
          </a:p>
        </p:txBody>
      </p:sp>
      <p:sp>
        <p:nvSpPr>
          <p:cNvPr id="13" name="矩形 12"/>
          <p:cNvSpPr/>
          <p:nvPr/>
        </p:nvSpPr>
        <p:spPr>
          <a:xfrm>
            <a:off x="10154857" y="4175509"/>
            <a:ext cx="639919" cy="646331"/>
          </a:xfrm>
          <a:prstGeom prst="rect">
            <a:avLst/>
          </a:prstGeom>
        </p:spPr>
        <p:txBody>
          <a:bodyPr wrap="none">
            <a:spAutoFit/>
          </a:bodyPr>
          <a:lstStyle/>
          <a:p>
            <a:r>
              <a:rPr lang="zh-CN" altLang="en-US" sz="3600" kern="100" spc="-50" dirty="0">
                <a:solidFill>
                  <a:srgbClr val="000000"/>
                </a:solidFill>
                <a:latin typeface="+mn-ea"/>
                <a:cs typeface="Times New Roman" panose="02020603050405020304" pitchFamily="18" charset="0"/>
              </a:rPr>
              <a:t>篇</a:t>
            </a:r>
            <a:endParaRPr lang="zh-CN" altLang="en-US" sz="3600" kern="100" spc="-50" dirty="0">
              <a:solidFill>
                <a:srgbClr val="000000"/>
              </a:solidFill>
              <a:latin typeface="+mn-ea"/>
              <a:cs typeface="Times New Roman" panose="02020603050405020304" pitchFamily="18" charset="0"/>
            </a:endParaRPr>
          </a:p>
        </p:txBody>
      </p:sp>
      <p:sp>
        <p:nvSpPr>
          <p:cNvPr id="11" name="文本框 10"/>
          <p:cNvSpPr txBox="1"/>
          <p:nvPr/>
        </p:nvSpPr>
        <p:spPr>
          <a:xfrm>
            <a:off x="2975018" y="3873975"/>
            <a:ext cx="2924094" cy="1446550"/>
          </a:xfrm>
          <a:prstGeom prst="rect">
            <a:avLst/>
          </a:prstGeom>
          <a:noFill/>
        </p:spPr>
        <p:txBody>
          <a:bodyPr wrap="square" rtlCol="0">
            <a:spAutoFit/>
          </a:bodyPr>
          <a:lstStyle/>
          <a:p>
            <a:r>
              <a:rPr lang="zh-CN" altLang="en-US" sz="4400" b="1" dirty="0">
                <a:solidFill>
                  <a:schemeClr val="accent1"/>
                </a:solidFill>
              </a:rPr>
              <a:t>博士  </a:t>
            </a:r>
            <a:r>
              <a:rPr lang="en-US" altLang="zh-CN" sz="4400" b="1" dirty="0">
                <a:solidFill>
                  <a:schemeClr val="accent1"/>
                </a:solidFill>
              </a:rPr>
              <a:t>5%</a:t>
            </a:r>
            <a:endParaRPr lang="en-US" altLang="zh-CN" sz="4400" b="1" dirty="0">
              <a:solidFill>
                <a:schemeClr val="accent1"/>
              </a:solidFill>
            </a:endParaRPr>
          </a:p>
          <a:p>
            <a:r>
              <a:rPr lang="zh-CN" altLang="en-US" sz="4400" b="1" dirty="0">
                <a:solidFill>
                  <a:schemeClr val="accent1"/>
                </a:solidFill>
              </a:rPr>
              <a:t>硕士  </a:t>
            </a:r>
            <a:r>
              <a:rPr lang="en-US" altLang="zh-CN" sz="4400" b="1" dirty="0">
                <a:solidFill>
                  <a:schemeClr val="accent1"/>
                </a:solidFill>
              </a:rPr>
              <a:t>3%</a:t>
            </a:r>
            <a:endParaRPr lang="zh-CN" altLang="en-US" sz="4400" b="1" dirty="0">
              <a:solidFill>
                <a:schemeClr val="accent1"/>
              </a:solidFill>
            </a:endParaRPr>
          </a:p>
        </p:txBody>
      </p:sp>
      <p:sp>
        <p:nvSpPr>
          <p:cNvPr id="14" name="矩形 13"/>
          <p:cNvSpPr/>
          <p:nvPr/>
        </p:nvSpPr>
        <p:spPr>
          <a:xfrm>
            <a:off x="7709957" y="3928567"/>
            <a:ext cx="2386965" cy="1445260"/>
          </a:xfrm>
          <a:prstGeom prst="rect">
            <a:avLst/>
          </a:prstGeom>
        </p:spPr>
        <p:txBody>
          <a:bodyPr wrap="none">
            <a:spAutoFit/>
          </a:bodyPr>
          <a:lstStyle/>
          <a:p>
            <a:r>
              <a:rPr lang="zh-CN" altLang="en-US" sz="4400" b="1" dirty="0">
                <a:solidFill>
                  <a:schemeClr val="accent1"/>
                </a:solidFill>
              </a:rPr>
              <a:t>博士 </a:t>
            </a:r>
            <a:r>
              <a:rPr lang="en-US" altLang="zh-CN" sz="4400" b="1" dirty="0">
                <a:solidFill>
                  <a:schemeClr val="accent1"/>
                </a:solidFill>
              </a:rPr>
              <a:t>329</a:t>
            </a:r>
            <a:endParaRPr lang="en-US" altLang="zh-CN" sz="4400" b="1" dirty="0">
              <a:solidFill>
                <a:schemeClr val="accent1"/>
              </a:solidFill>
            </a:endParaRPr>
          </a:p>
          <a:p>
            <a:r>
              <a:rPr lang="zh-CN" altLang="en-US" sz="4400" b="1" dirty="0">
                <a:solidFill>
                  <a:schemeClr val="accent1"/>
                </a:solidFill>
              </a:rPr>
              <a:t>硕士 </a:t>
            </a:r>
            <a:r>
              <a:rPr lang="en-US" altLang="zh-CN" sz="4400" b="1" dirty="0">
                <a:solidFill>
                  <a:schemeClr val="accent1"/>
                </a:solidFill>
              </a:rPr>
              <a:t>210</a:t>
            </a:r>
            <a:endParaRPr lang="zh-CN" altLang="en-US" sz="44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4" name="矩形 3"/>
          <p:cNvSpPr/>
          <p:nvPr/>
        </p:nvSpPr>
        <p:spPr>
          <a:xfrm>
            <a:off x="732606" y="1115751"/>
            <a:ext cx="10131016" cy="1477328"/>
          </a:xfrm>
          <a:prstGeom prst="rect">
            <a:avLst/>
          </a:prstGeom>
        </p:spPr>
        <p:txBody>
          <a:bodyPr wrap="square">
            <a:spAutoFit/>
          </a:bodyPr>
          <a:lstStyle/>
          <a:p>
            <a:r>
              <a:rPr lang="zh-CN" altLang="en-US" b="1" dirty="0">
                <a:latin typeface="黑体" panose="02010609060101010101" pitchFamily="2" charset="-122"/>
                <a:ea typeface="黑体" panose="02010609060101010101" pitchFamily="2" charset="-122"/>
              </a:rPr>
              <a:t>单位名称：</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学科名称：天文学</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作者姓名：</a:t>
            </a:r>
            <a:endParaRPr lang="en-US" altLang="zh-CN"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导师姓名：</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论文题目：</a:t>
            </a:r>
            <a:endParaRPr lang="zh-CN" altLang="en-US" b="1" dirty="0">
              <a:latin typeface="黑体" panose="02010609060101010101" pitchFamily="2" charset="-122"/>
              <a:ea typeface="黑体" panose="02010609060101010101" pitchFamily="2" charset="-122"/>
            </a:endParaRPr>
          </a:p>
        </p:txBody>
      </p:sp>
      <p:sp>
        <p:nvSpPr>
          <p:cNvPr id="5" name="TextBox 4"/>
          <p:cNvSpPr txBox="1"/>
          <p:nvPr/>
        </p:nvSpPr>
        <p:spPr>
          <a:xfrm>
            <a:off x="706899" y="2526076"/>
            <a:ext cx="10961938" cy="4246245"/>
          </a:xfrm>
          <a:prstGeom prst="rect">
            <a:avLst/>
          </a:prstGeom>
          <a:noFill/>
        </p:spPr>
        <p:txBody>
          <a:bodyPr wrap="square" rtlCol="0">
            <a:spAutoFit/>
          </a:bodyPr>
          <a:lstStyle/>
          <a:p>
            <a:r>
              <a:rPr lang="zh-CN" altLang="en-US" b="1" dirty="0"/>
              <a:t>专家一：</a:t>
            </a:r>
            <a:endParaRPr lang="en-US" altLang="zh-CN" b="1" dirty="0"/>
          </a:p>
          <a:p>
            <a:r>
              <a:rPr lang="en-US" altLang="zh-CN" dirty="0"/>
              <a:t>1.</a:t>
            </a:r>
            <a:r>
              <a:rPr lang="zh-CN" altLang="en-US" dirty="0"/>
              <a:t>研究的</a:t>
            </a:r>
            <a:r>
              <a:rPr lang="zh-CN" altLang="en-US" dirty="0">
                <a:solidFill>
                  <a:srgbClr val="FF0000"/>
                </a:solidFill>
              </a:rPr>
              <a:t>三个方面在逻辑上是何种关系，在论文中并没有明确阐述</a:t>
            </a:r>
            <a:r>
              <a:rPr lang="zh-CN" altLang="en-US" dirty="0"/>
              <a:t>。是否可以在第一章通过语言或图表阐述它们的关系，使论文成为统一的整体。</a:t>
            </a:r>
            <a:endParaRPr lang="zh-CN" altLang="en-US" dirty="0"/>
          </a:p>
          <a:p>
            <a:r>
              <a:rPr lang="en-US" altLang="zh-CN" dirty="0"/>
              <a:t>2.</a:t>
            </a:r>
            <a:r>
              <a:rPr lang="zh-CN" altLang="en-US" dirty="0"/>
              <a:t>研究背景和意义中，</a:t>
            </a:r>
            <a:r>
              <a:rPr lang="en-US" altLang="zh-CN" dirty="0"/>
              <a:t>I/O</a:t>
            </a:r>
            <a:r>
              <a:rPr lang="zh-CN" altLang="en-US" dirty="0"/>
              <a:t>节点的描述与分级存储有什么关系？</a:t>
            </a:r>
            <a:endParaRPr lang="zh-CN" altLang="en-US" dirty="0"/>
          </a:p>
          <a:p>
            <a:r>
              <a:rPr lang="en-US" altLang="zh-CN" dirty="0"/>
              <a:t>3.1.2.2</a:t>
            </a:r>
            <a:r>
              <a:rPr lang="zh-CN" altLang="en-US" dirty="0"/>
              <a:t>相关研究现状围绕</a:t>
            </a:r>
            <a:r>
              <a:rPr lang="en-US" altLang="zh-CN" dirty="0"/>
              <a:t>Kubernetes</a:t>
            </a:r>
            <a:r>
              <a:rPr lang="zh-CN" altLang="en-US" dirty="0"/>
              <a:t>的弹性伸缩与负载预测介绍，是否本末倒置？</a:t>
            </a:r>
            <a:endParaRPr lang="zh-CN" altLang="en-US" dirty="0"/>
          </a:p>
          <a:p>
            <a:r>
              <a:rPr lang="en-US" altLang="zh-CN" dirty="0"/>
              <a:t>4.1.2.3</a:t>
            </a:r>
            <a:r>
              <a:rPr lang="zh-CN" altLang="en-US" dirty="0">
                <a:solidFill>
                  <a:srgbClr val="FF0000"/>
                </a:solidFill>
              </a:rPr>
              <a:t>题目是分层存储，不够具体</a:t>
            </a:r>
            <a:r>
              <a:rPr lang="zh-CN" altLang="en-US" dirty="0"/>
              <a:t>。是否应该与分层存储系统中的数据副本迁移策略或者是数据访问预测相关？</a:t>
            </a:r>
            <a:endParaRPr lang="zh-CN" altLang="en-US" dirty="0"/>
          </a:p>
          <a:p>
            <a:r>
              <a:rPr lang="en-US" altLang="zh-CN" dirty="0"/>
              <a:t>5.</a:t>
            </a:r>
            <a:r>
              <a:rPr lang="zh-CN" altLang="en-US" dirty="0">
                <a:solidFill>
                  <a:srgbClr val="FF0000"/>
                </a:solidFill>
              </a:rPr>
              <a:t>研究现状部分与本文创新点之间的逻辑关系并不紧密</a:t>
            </a:r>
            <a:r>
              <a:rPr lang="zh-CN" altLang="en-US" dirty="0"/>
              <a:t>。不是描述研究方法的研究进展，而是在罗列参考文献。</a:t>
            </a:r>
            <a:endParaRPr lang="zh-CN" altLang="en-US" dirty="0"/>
          </a:p>
          <a:p>
            <a:r>
              <a:rPr lang="en-US" altLang="zh-CN" dirty="0"/>
              <a:t>6.</a:t>
            </a:r>
            <a:r>
              <a:rPr lang="zh-CN" altLang="en-US" dirty="0"/>
              <a:t>数据访问关联算法为什么选择使用决策树算法，决策树与其它关联算法相比优势是什么？例如频繁项集挖掘</a:t>
            </a:r>
            <a:r>
              <a:rPr lang="en-US" altLang="zh-CN" dirty="0"/>
              <a:t>Apriori</a:t>
            </a:r>
            <a:r>
              <a:rPr lang="zh-CN" altLang="en-US" dirty="0"/>
              <a:t>、</a:t>
            </a:r>
            <a:r>
              <a:rPr lang="en-US" altLang="zh-CN" dirty="0"/>
              <a:t>CNN</a:t>
            </a:r>
            <a:r>
              <a:rPr lang="zh-CN" altLang="en-US" dirty="0"/>
              <a:t>等。</a:t>
            </a:r>
            <a:endParaRPr lang="zh-CN" altLang="en-US" dirty="0"/>
          </a:p>
          <a:p>
            <a:r>
              <a:rPr lang="en-US" altLang="zh-CN" dirty="0"/>
              <a:t>7.</a:t>
            </a:r>
            <a:r>
              <a:rPr lang="zh-CN" altLang="en-US" dirty="0">
                <a:solidFill>
                  <a:srgbClr val="FF0000"/>
                </a:solidFill>
              </a:rPr>
              <a:t>论文多处语句不通畅，存在语法问题，表达不清晰</a:t>
            </a:r>
            <a:r>
              <a:rPr lang="zh-CN" altLang="en-US" dirty="0"/>
              <a:t>。</a:t>
            </a:r>
            <a:endParaRPr lang="zh-CN" altLang="en-US" dirty="0"/>
          </a:p>
          <a:p>
            <a:r>
              <a:rPr lang="zh-CN" altLang="en-US" dirty="0"/>
              <a:t>例如摘要中</a:t>
            </a:r>
            <a:r>
              <a:rPr lang="en-US" altLang="zh-CN" dirty="0"/>
              <a:t>“</a:t>
            </a:r>
            <a:r>
              <a:rPr lang="zh-CN" altLang="en-US" dirty="0"/>
              <a:t>设计并实现了容器管理平台，利用脉冲星基带数据，基于相干消色散技术，研究了在高负载环境中容器的资源及数据处理效率。</a:t>
            </a:r>
            <a:r>
              <a:rPr lang="en-US" altLang="zh-CN" dirty="0"/>
              <a:t>”</a:t>
            </a:r>
            <a:endParaRPr lang="en-US" altLang="zh-CN" dirty="0"/>
          </a:p>
          <a:p>
            <a:r>
              <a:rPr lang="en-US" altLang="zh-CN" dirty="0">
                <a:sym typeface="+mn-ea"/>
              </a:rPr>
              <a:t>8.</a:t>
            </a:r>
            <a:r>
              <a:rPr lang="zh-CN" altLang="en-US" dirty="0">
                <a:sym typeface="+mn-ea"/>
              </a:rPr>
              <a:t>本文为</a:t>
            </a:r>
            <a:r>
              <a:rPr lang="zh-CN" altLang="en-US" dirty="0">
                <a:solidFill>
                  <a:srgbClr val="FF0000"/>
                </a:solidFill>
                <a:sym typeface="+mn-ea"/>
              </a:rPr>
              <a:t>中文学术毕业论文，但文中图标的一些主要内容采用英文来描述，不符合学术论文规范</a:t>
            </a:r>
            <a:r>
              <a:rPr lang="zh-CN" altLang="en-US" dirty="0">
                <a:sym typeface="+mn-ea"/>
              </a:rPr>
              <a:t>。</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2" name="TextBox 1"/>
          <p:cNvSpPr txBox="1"/>
          <p:nvPr/>
        </p:nvSpPr>
        <p:spPr>
          <a:xfrm>
            <a:off x="422275" y="1064260"/>
            <a:ext cx="11483975" cy="5908040"/>
          </a:xfrm>
          <a:prstGeom prst="rect">
            <a:avLst/>
          </a:prstGeom>
          <a:noFill/>
        </p:spPr>
        <p:txBody>
          <a:bodyPr wrap="square" rtlCol="0">
            <a:spAutoFit/>
          </a:bodyPr>
          <a:lstStyle/>
          <a:p>
            <a:r>
              <a:rPr lang="zh-CN" altLang="en-US" dirty="0">
                <a:sym typeface="+mn-ea"/>
              </a:rPr>
              <a:t>建议：</a:t>
            </a:r>
            <a:r>
              <a:rPr lang="zh-CN" altLang="en-US" b="1" dirty="0">
                <a:solidFill>
                  <a:srgbClr val="0C4994"/>
                </a:solidFill>
                <a:sym typeface="+mn-ea"/>
              </a:rPr>
              <a:t>（</a:t>
            </a:r>
            <a:r>
              <a:rPr lang="en-US" altLang="zh-CN" b="1" dirty="0">
                <a:solidFill>
                  <a:srgbClr val="0C4994"/>
                </a:solidFill>
                <a:sym typeface="+mn-ea"/>
              </a:rPr>
              <a:t>1</a:t>
            </a:r>
            <a:r>
              <a:rPr lang="zh-CN" altLang="en-US" b="1" dirty="0">
                <a:solidFill>
                  <a:srgbClr val="0C4994"/>
                </a:solidFill>
                <a:sym typeface="+mn-ea"/>
              </a:rPr>
              <a:t>）摘要部分要详细论述论文的研究内容和要解决的关键技术问题的相关性；（</a:t>
            </a:r>
            <a:r>
              <a:rPr lang="en-US" altLang="zh-CN" b="1" dirty="0">
                <a:solidFill>
                  <a:srgbClr val="0C4994"/>
                </a:solidFill>
                <a:sym typeface="+mn-ea"/>
              </a:rPr>
              <a:t>2</a:t>
            </a:r>
            <a:r>
              <a:rPr lang="zh-CN" altLang="en-US" b="1" dirty="0">
                <a:solidFill>
                  <a:srgbClr val="0C4994"/>
                </a:solidFill>
                <a:sym typeface="+mn-ea"/>
              </a:rPr>
              <a:t>）相关现状部分要体现论文使用研究方法在研究领域的研究进展，而不是对开源项目及框架的介绍，博士论文不是项目书，建议重写。（</a:t>
            </a:r>
            <a:r>
              <a:rPr lang="en-US" altLang="zh-CN" b="1" dirty="0">
                <a:solidFill>
                  <a:srgbClr val="0C4994"/>
                </a:solidFill>
                <a:sym typeface="+mn-ea"/>
              </a:rPr>
              <a:t>3</a:t>
            </a:r>
            <a:r>
              <a:rPr lang="zh-CN" altLang="en-US" b="1" dirty="0">
                <a:solidFill>
                  <a:srgbClr val="0C4994"/>
                </a:solidFill>
                <a:sym typeface="+mn-ea"/>
              </a:rPr>
              <a:t>）研究方法上尽量保证创新性，使用的算法不是能够代表领域内先进水平的算法。（</a:t>
            </a:r>
            <a:r>
              <a:rPr lang="en-US" altLang="zh-CN" b="1" dirty="0">
                <a:solidFill>
                  <a:srgbClr val="0C4994"/>
                </a:solidFill>
                <a:sym typeface="+mn-ea"/>
              </a:rPr>
              <a:t>4</a:t>
            </a:r>
            <a:r>
              <a:rPr lang="zh-CN" altLang="en-US" b="1" dirty="0">
                <a:solidFill>
                  <a:srgbClr val="0C4994"/>
                </a:solidFill>
                <a:sym typeface="+mn-ea"/>
              </a:rPr>
              <a:t>）修改语法问题，论文语句要保证逻辑清晰，语法正确。</a:t>
            </a:r>
            <a:endParaRPr lang="zh-CN" altLang="en-US" b="1" dirty="0">
              <a:solidFill>
                <a:srgbClr val="0C4994"/>
              </a:solidFill>
            </a:endParaRPr>
          </a:p>
          <a:p>
            <a:r>
              <a:rPr lang="zh-CN" altLang="en-US" b="1" dirty="0"/>
              <a:t>专家二：</a:t>
            </a:r>
            <a:endParaRPr lang="en-US" altLang="zh-CN" b="1" dirty="0"/>
          </a:p>
          <a:p>
            <a:r>
              <a:rPr lang="zh-CN" altLang="en-US" sz="1600" dirty="0">
                <a:latin typeface="+mn-ea"/>
              </a:rPr>
              <a:t>本文研究了天文数据处理容器资源配置关键技术。具体而言，针对天文数据处理问题构建了数据容器的快速部署、高效利用的策略；提出了解决容器资源调度负载均衡问题的算法；给出了一种天文数据访问特性的分层存储策略，解决了数据处理中的瓶颈问题。</a:t>
            </a:r>
            <a:endParaRPr lang="zh-CN" altLang="en-US" sz="1600" dirty="0">
              <a:latin typeface="+mn-ea"/>
            </a:endParaRPr>
          </a:p>
          <a:p>
            <a:r>
              <a:rPr lang="zh-CN" altLang="en-US" sz="1600" dirty="0">
                <a:latin typeface="+mn-ea"/>
              </a:rPr>
              <a:t>问题：</a:t>
            </a:r>
            <a:endParaRPr lang="zh-CN" altLang="en-US" sz="1600" dirty="0">
              <a:latin typeface="+mn-ea"/>
            </a:endParaRPr>
          </a:p>
          <a:p>
            <a:r>
              <a:rPr lang="en-US" altLang="zh-CN" sz="1600" dirty="0">
                <a:latin typeface="+mn-ea"/>
              </a:rPr>
              <a:t>1.P23</a:t>
            </a:r>
            <a:r>
              <a:rPr lang="zh-CN" altLang="en-US" sz="1600" dirty="0">
                <a:latin typeface="+mn-ea"/>
              </a:rPr>
              <a:t>页</a:t>
            </a:r>
            <a:r>
              <a:rPr lang="en-US" altLang="zh-CN" sz="1600" dirty="0">
                <a:latin typeface="+mn-ea"/>
              </a:rPr>
              <a:t> </a:t>
            </a:r>
            <a:r>
              <a:rPr lang="zh-CN" altLang="en-US" sz="1600" dirty="0">
                <a:latin typeface="+mn-ea"/>
              </a:rPr>
              <a:t>论述的镜像放置问题应该是优化问题，正如本文所述</a:t>
            </a:r>
            <a:r>
              <a:rPr lang="en-US" altLang="zh-CN" sz="1600" dirty="0">
                <a:latin typeface="+mn-ea"/>
              </a:rPr>
              <a:t>“</a:t>
            </a:r>
            <a:r>
              <a:rPr lang="zh-CN" altLang="en-US" sz="1600" dirty="0">
                <a:latin typeface="+mn-ea"/>
              </a:rPr>
              <a:t>优化目标是单位时间，，，，，尽可能的量少</a:t>
            </a:r>
            <a:r>
              <a:rPr lang="en-US" altLang="zh-CN" sz="1600" dirty="0">
                <a:latin typeface="+mn-ea"/>
              </a:rPr>
              <a:t>”</a:t>
            </a:r>
            <a:r>
              <a:rPr lang="zh-CN" altLang="en-US" sz="1600" dirty="0">
                <a:latin typeface="+mn-ea"/>
              </a:rPr>
              <a:t>，公式（</a:t>
            </a:r>
            <a:r>
              <a:rPr lang="en-US" altLang="zh-CN" sz="1600" dirty="0">
                <a:latin typeface="+mn-ea"/>
              </a:rPr>
              <a:t>2-1</a:t>
            </a:r>
            <a:r>
              <a:rPr lang="zh-CN" altLang="en-US" sz="1600" dirty="0">
                <a:latin typeface="+mn-ea"/>
              </a:rPr>
              <a:t>）、（</a:t>
            </a:r>
            <a:r>
              <a:rPr lang="en-US" altLang="zh-CN" sz="1600" dirty="0">
                <a:latin typeface="+mn-ea"/>
              </a:rPr>
              <a:t>2-2</a:t>
            </a:r>
            <a:r>
              <a:rPr lang="zh-CN" altLang="en-US" sz="1600" dirty="0">
                <a:latin typeface="+mn-ea"/>
              </a:rPr>
              <a:t>）简单定量描述了优化的目标，但是文中没有进一步给出理论分析。例如，理论上分析如何优化体现尽可能的少？有无条件限制？</a:t>
            </a:r>
            <a:endParaRPr lang="zh-CN" altLang="en-US" sz="1600" dirty="0">
              <a:latin typeface="+mn-ea"/>
            </a:endParaRPr>
          </a:p>
          <a:p>
            <a:r>
              <a:rPr lang="en-US" altLang="zh-CN" sz="1600" dirty="0">
                <a:latin typeface="+mn-ea"/>
              </a:rPr>
              <a:t>2.P25</a:t>
            </a:r>
            <a:r>
              <a:rPr lang="zh-CN" altLang="en-US" sz="1600" dirty="0">
                <a:latin typeface="+mn-ea"/>
              </a:rPr>
              <a:t>页</a:t>
            </a:r>
            <a:r>
              <a:rPr lang="en-US" altLang="zh-CN" sz="1600" dirty="0">
                <a:latin typeface="+mn-ea"/>
              </a:rPr>
              <a:t> </a:t>
            </a:r>
            <a:r>
              <a:rPr lang="zh-CN" altLang="en-US" sz="1600" dirty="0">
                <a:latin typeface="+mn-ea"/>
              </a:rPr>
              <a:t>算法</a:t>
            </a:r>
            <a:r>
              <a:rPr lang="en-US" altLang="zh-CN" sz="1600" dirty="0">
                <a:latin typeface="+mn-ea"/>
              </a:rPr>
              <a:t>2-1</a:t>
            </a:r>
            <a:r>
              <a:rPr lang="zh-CN" altLang="en-US" sz="1600" dirty="0">
                <a:latin typeface="+mn-ea"/>
              </a:rPr>
              <a:t>，</a:t>
            </a:r>
            <a:r>
              <a:rPr lang="en-US" altLang="zh-CN" sz="1600" dirty="0">
                <a:latin typeface="+mn-ea"/>
              </a:rPr>
              <a:t>2-2</a:t>
            </a:r>
            <a:r>
              <a:rPr lang="zh-CN" altLang="en-US" sz="1600" dirty="0">
                <a:latin typeface="+mn-ea"/>
              </a:rPr>
              <a:t>设计了根据镜像历史使用信息的相关性来提前放置容器镜像的策略。然而给出的算法没有深入的分析，</a:t>
            </a:r>
            <a:r>
              <a:rPr lang="zh-CN" altLang="en-US" sz="1600" dirty="0">
                <a:solidFill>
                  <a:srgbClr val="FF0000"/>
                </a:solidFill>
                <a:latin typeface="+mn-ea"/>
              </a:rPr>
              <a:t>特别是一些参数的设置依据不明确</a:t>
            </a:r>
            <a:r>
              <a:rPr lang="zh-CN" altLang="en-US" sz="1600" dirty="0">
                <a:latin typeface="+mn-ea"/>
              </a:rPr>
              <a:t>，例如，算法中的</a:t>
            </a:r>
            <a:r>
              <a:rPr lang="en-US" altLang="zh-CN" sz="1600" dirty="0">
                <a:latin typeface="+mn-ea"/>
              </a:rPr>
              <a:t>“</a:t>
            </a:r>
            <a:r>
              <a:rPr lang="zh-CN" altLang="en-US" sz="1600" dirty="0">
                <a:latin typeface="+mn-ea"/>
              </a:rPr>
              <a:t>镜像复用频率是否高于阈值</a:t>
            </a:r>
            <a:r>
              <a:rPr lang="en-US" altLang="zh-CN" sz="1600" dirty="0">
                <a:latin typeface="+mn-ea"/>
              </a:rPr>
              <a:t>”</a:t>
            </a:r>
            <a:r>
              <a:rPr lang="zh-CN" altLang="en-US" sz="1600" dirty="0">
                <a:latin typeface="+mn-ea"/>
              </a:rPr>
              <a:t>，这个</a:t>
            </a:r>
            <a:r>
              <a:rPr lang="zh-CN" altLang="en-US" sz="1600" dirty="0">
                <a:solidFill>
                  <a:srgbClr val="FF0000"/>
                </a:solidFill>
                <a:latin typeface="+mn-ea"/>
              </a:rPr>
              <a:t>阈值是如何设定的</a:t>
            </a:r>
            <a:r>
              <a:rPr lang="zh-CN" altLang="en-US" sz="1600" dirty="0">
                <a:latin typeface="+mn-ea"/>
              </a:rPr>
              <a:t>？不同的阈值对算法有无影响？</a:t>
            </a:r>
            <a:endParaRPr lang="zh-CN" altLang="en-US" sz="1600" dirty="0">
              <a:latin typeface="+mn-ea"/>
            </a:endParaRPr>
          </a:p>
          <a:p>
            <a:r>
              <a:rPr lang="en-US" altLang="zh-CN" sz="1600" dirty="0">
                <a:latin typeface="+mn-ea"/>
              </a:rPr>
              <a:t>3.P39</a:t>
            </a:r>
            <a:r>
              <a:rPr lang="zh-CN" altLang="en-US" sz="1600" dirty="0">
                <a:latin typeface="+mn-ea"/>
              </a:rPr>
              <a:t>页</a:t>
            </a:r>
            <a:r>
              <a:rPr lang="en-US" altLang="zh-CN" sz="1600" dirty="0">
                <a:latin typeface="+mn-ea"/>
              </a:rPr>
              <a:t> </a:t>
            </a:r>
            <a:r>
              <a:rPr lang="zh-CN" altLang="en-US" sz="1600" dirty="0">
                <a:latin typeface="+mn-ea"/>
              </a:rPr>
              <a:t>总体标准差公式（</a:t>
            </a:r>
            <a:r>
              <a:rPr lang="en-US" altLang="zh-CN" sz="1600" dirty="0">
                <a:latin typeface="+mn-ea"/>
              </a:rPr>
              <a:t>2-12</a:t>
            </a:r>
            <a:r>
              <a:rPr lang="zh-CN" altLang="en-US" sz="1600" dirty="0">
                <a:latin typeface="+mn-ea"/>
              </a:rPr>
              <a:t>）的数据样本数量是多少？应该给出分析说明，如果样本值很少的话，则不具有统计意义。</a:t>
            </a:r>
            <a:endParaRPr lang="zh-CN" altLang="en-US" sz="1600" dirty="0">
              <a:latin typeface="+mn-ea"/>
            </a:endParaRPr>
          </a:p>
          <a:p>
            <a:r>
              <a:rPr lang="en-US" altLang="zh-CN" sz="1600" dirty="0">
                <a:latin typeface="+mn-ea"/>
              </a:rPr>
              <a:t>4.P48</a:t>
            </a:r>
            <a:r>
              <a:rPr lang="zh-CN" altLang="en-US" sz="1600" dirty="0">
                <a:latin typeface="+mn-ea"/>
              </a:rPr>
              <a:t>页</a:t>
            </a:r>
            <a:r>
              <a:rPr lang="en-US" altLang="zh-CN" sz="1600" dirty="0">
                <a:latin typeface="+mn-ea"/>
              </a:rPr>
              <a:t> </a:t>
            </a:r>
            <a:r>
              <a:rPr lang="zh-CN" altLang="en-US" sz="1600" dirty="0">
                <a:latin typeface="+mn-ea"/>
              </a:rPr>
              <a:t>文中</a:t>
            </a:r>
            <a:r>
              <a:rPr lang="en-US" altLang="zh-CN" sz="1600" dirty="0">
                <a:latin typeface="+mn-ea"/>
              </a:rPr>
              <a:t>“</a:t>
            </a:r>
            <a:r>
              <a:rPr lang="zh-CN" altLang="en-US" sz="1600" dirty="0">
                <a:latin typeface="+mn-ea"/>
              </a:rPr>
              <a:t>利用</a:t>
            </a:r>
            <a:r>
              <a:rPr lang="en-US" altLang="zh-CN" sz="1600" dirty="0">
                <a:latin typeface="+mn-ea"/>
              </a:rPr>
              <a:t> Fits </a:t>
            </a:r>
            <a:r>
              <a:rPr lang="zh-CN" altLang="en-US" sz="1600" dirty="0">
                <a:latin typeface="+mn-ea"/>
              </a:rPr>
              <a:t>元数据与负载的潜在关系</a:t>
            </a:r>
            <a:r>
              <a:rPr lang="en-US" altLang="zh-CN" sz="1600" dirty="0">
                <a:latin typeface="+mn-ea"/>
              </a:rPr>
              <a:t>”</a:t>
            </a:r>
            <a:r>
              <a:rPr lang="zh-CN" altLang="en-US" sz="1600" dirty="0">
                <a:latin typeface="+mn-ea"/>
              </a:rPr>
              <a:t>，在文中最好给出一个明确的说明或解释。</a:t>
            </a:r>
            <a:endParaRPr lang="zh-CN" altLang="en-US" sz="1600" dirty="0">
              <a:latin typeface="+mn-ea"/>
            </a:endParaRPr>
          </a:p>
          <a:p>
            <a:r>
              <a:rPr lang="en-US" altLang="zh-CN" sz="1600" dirty="0">
                <a:latin typeface="+mn-ea"/>
              </a:rPr>
              <a:t>5.P49</a:t>
            </a:r>
            <a:r>
              <a:rPr lang="zh-CN" altLang="en-US" sz="1600" dirty="0">
                <a:latin typeface="+mn-ea"/>
              </a:rPr>
              <a:t>页</a:t>
            </a:r>
            <a:r>
              <a:rPr lang="en-US" altLang="zh-CN" sz="1600" dirty="0">
                <a:latin typeface="+mn-ea"/>
              </a:rPr>
              <a:t> </a:t>
            </a:r>
            <a:r>
              <a:rPr lang="zh-CN" altLang="en-US" sz="1600" dirty="0">
                <a:latin typeface="+mn-ea"/>
              </a:rPr>
              <a:t>文中所述的</a:t>
            </a:r>
            <a:r>
              <a:rPr lang="en-US" altLang="zh-CN" sz="1600" dirty="0">
                <a:latin typeface="+mn-ea"/>
              </a:rPr>
              <a:t>“</a:t>
            </a:r>
            <a:r>
              <a:rPr lang="zh-CN" altLang="en-US" sz="1600" dirty="0">
                <a:latin typeface="+mn-ea"/>
              </a:rPr>
              <a:t>分组算法如算法</a:t>
            </a:r>
            <a:r>
              <a:rPr lang="en-US" altLang="zh-CN" sz="1600" dirty="0">
                <a:latin typeface="+mn-ea"/>
              </a:rPr>
              <a:t>3-1</a:t>
            </a:r>
            <a:r>
              <a:rPr lang="zh-CN" altLang="en-US" sz="1600" dirty="0">
                <a:latin typeface="+mn-ea"/>
              </a:rPr>
              <a:t>所示</a:t>
            </a:r>
            <a:r>
              <a:rPr lang="en-US" altLang="zh-CN" sz="1600" dirty="0">
                <a:latin typeface="+mn-ea"/>
              </a:rPr>
              <a:t>”</a:t>
            </a:r>
            <a:r>
              <a:rPr lang="zh-CN" altLang="en-US" sz="1600" dirty="0">
                <a:latin typeface="+mn-ea"/>
              </a:rPr>
              <a:t>，算法</a:t>
            </a:r>
            <a:r>
              <a:rPr lang="en-US" altLang="zh-CN" sz="1600" dirty="0">
                <a:latin typeface="+mn-ea"/>
              </a:rPr>
              <a:t>3-1</a:t>
            </a:r>
            <a:r>
              <a:rPr lang="zh-CN" altLang="en-US" sz="1600" dirty="0">
                <a:latin typeface="+mn-ea"/>
              </a:rPr>
              <a:t>在文章中没有找到！</a:t>
            </a:r>
            <a:endParaRPr lang="zh-CN" altLang="en-US" sz="1600" dirty="0">
              <a:latin typeface="+mn-ea"/>
            </a:endParaRPr>
          </a:p>
          <a:p>
            <a:r>
              <a:rPr lang="en-US" altLang="zh-CN" sz="1600" dirty="0">
                <a:latin typeface="+mn-ea"/>
              </a:rPr>
              <a:t>6.P65-P67</a:t>
            </a:r>
            <a:r>
              <a:rPr lang="zh-CN" altLang="en-US" sz="1600" dirty="0">
                <a:latin typeface="+mn-ea"/>
              </a:rPr>
              <a:t>页</a:t>
            </a:r>
            <a:r>
              <a:rPr lang="en-US" altLang="zh-CN" sz="1600" dirty="0">
                <a:latin typeface="+mn-ea"/>
              </a:rPr>
              <a:t> </a:t>
            </a:r>
            <a:r>
              <a:rPr lang="zh-CN" altLang="en-US" sz="1600" dirty="0">
                <a:solidFill>
                  <a:srgbClr val="FF0000"/>
                </a:solidFill>
                <a:latin typeface="+mn-ea"/>
              </a:rPr>
              <a:t>文中给出公式没有标号</a:t>
            </a:r>
            <a:r>
              <a:rPr lang="zh-CN" altLang="en-US" sz="1600" dirty="0">
                <a:latin typeface="+mn-ea"/>
              </a:rPr>
              <a:t>？！</a:t>
            </a:r>
            <a:endParaRPr lang="zh-CN" altLang="en-US" sz="1600" dirty="0">
              <a:latin typeface="+mn-ea"/>
            </a:endParaRPr>
          </a:p>
          <a:p>
            <a:r>
              <a:rPr lang="en-US" altLang="zh-CN" sz="1600" dirty="0">
                <a:latin typeface="+mn-ea"/>
              </a:rPr>
              <a:t>7.P68</a:t>
            </a:r>
            <a:r>
              <a:rPr lang="zh-CN" altLang="en-US" sz="1600" dirty="0">
                <a:latin typeface="+mn-ea"/>
              </a:rPr>
              <a:t>页</a:t>
            </a:r>
            <a:r>
              <a:rPr lang="en-US" altLang="zh-CN" sz="1600" dirty="0">
                <a:latin typeface="+mn-ea"/>
              </a:rPr>
              <a:t> </a:t>
            </a:r>
            <a:r>
              <a:rPr lang="zh-CN" altLang="en-US" sz="1600" dirty="0">
                <a:latin typeface="+mn-ea"/>
              </a:rPr>
              <a:t>算法设计中的</a:t>
            </a:r>
            <a:r>
              <a:rPr lang="zh-CN" altLang="en-US" sz="1600" dirty="0">
                <a:solidFill>
                  <a:srgbClr val="FF0000"/>
                </a:solidFill>
                <a:latin typeface="+mn-ea"/>
              </a:rPr>
              <a:t>理论分析不够具体和明确，例如，公式（</a:t>
            </a:r>
            <a:r>
              <a:rPr lang="en-US" altLang="zh-CN" sz="1600" dirty="0">
                <a:solidFill>
                  <a:srgbClr val="FF0000"/>
                </a:solidFill>
                <a:latin typeface="+mn-ea"/>
              </a:rPr>
              <a:t>4-3</a:t>
            </a:r>
            <a:r>
              <a:rPr lang="zh-CN" altLang="en-US" sz="1600" dirty="0">
                <a:solidFill>
                  <a:srgbClr val="FF0000"/>
                </a:solidFill>
                <a:latin typeface="+mn-ea"/>
              </a:rPr>
              <a:t>）中的概率是如何得到的？概率分布是什么分布</a:t>
            </a:r>
            <a:r>
              <a:rPr lang="zh-CN" altLang="en-US" sz="1600" dirty="0">
                <a:latin typeface="+mn-ea"/>
              </a:rPr>
              <a:t>？需要给出理论的分析。</a:t>
            </a:r>
            <a:endParaRPr lang="zh-CN" altLang="en-US" sz="1600" dirty="0">
              <a:latin typeface="+mn-ea"/>
            </a:endParaRPr>
          </a:p>
          <a:p>
            <a:r>
              <a:rPr lang="en-US" altLang="zh-CN" sz="1600" dirty="0">
                <a:latin typeface="+mn-ea"/>
              </a:rPr>
              <a:t>8.</a:t>
            </a:r>
            <a:r>
              <a:rPr lang="zh-CN" altLang="en-US" sz="1600" dirty="0">
                <a:solidFill>
                  <a:srgbClr val="FF0000"/>
                </a:solidFill>
                <a:latin typeface="+mn-ea"/>
              </a:rPr>
              <a:t>参考文献没有标号</a:t>
            </a:r>
            <a:r>
              <a:rPr lang="en-US" altLang="zh-CN" sz="1600" dirty="0">
                <a:solidFill>
                  <a:srgbClr val="FF0000"/>
                </a:solidFill>
                <a:latin typeface="+mn-ea"/>
              </a:rPr>
              <a:t>[],</a:t>
            </a:r>
            <a:r>
              <a:rPr lang="zh-CN" altLang="en-US" sz="1600" dirty="0">
                <a:solidFill>
                  <a:srgbClr val="FF0000"/>
                </a:solidFill>
                <a:latin typeface="+mn-ea"/>
              </a:rPr>
              <a:t>不符合通常学术论文的写作规范</a:t>
            </a:r>
            <a:r>
              <a:rPr lang="zh-CN" altLang="en-US" sz="1600" dirty="0">
                <a:latin typeface="+mn-ea"/>
              </a:rPr>
              <a:t>！</a:t>
            </a:r>
            <a:endParaRPr lang="zh-CN" altLang="en-US" sz="1600" dirty="0">
              <a:latin typeface="+mn-ea"/>
            </a:endParaRPr>
          </a:p>
          <a:p>
            <a:r>
              <a:rPr lang="zh-CN" altLang="en-US" sz="1600" dirty="0">
                <a:latin typeface="+mn-ea"/>
              </a:rPr>
              <a:t>基于上述问题，认为论文还需要进一步修改。不符合要求！</a:t>
            </a:r>
            <a:endParaRPr lang="zh-CN" altLang="en-US" sz="1600" dirty="0">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4" name="矩形 3"/>
          <p:cNvSpPr/>
          <p:nvPr/>
        </p:nvSpPr>
        <p:spPr>
          <a:xfrm>
            <a:off x="718958" y="1115751"/>
            <a:ext cx="10131016" cy="1477328"/>
          </a:xfrm>
          <a:prstGeom prst="rect">
            <a:avLst/>
          </a:prstGeom>
        </p:spPr>
        <p:txBody>
          <a:bodyPr wrap="square">
            <a:spAutoFit/>
          </a:bodyPr>
          <a:lstStyle/>
          <a:p>
            <a:r>
              <a:rPr lang="zh-CN" altLang="en-US" b="1" dirty="0">
                <a:latin typeface="黑体" panose="02010609060101010101" pitchFamily="2" charset="-122"/>
                <a:ea typeface="黑体" panose="02010609060101010101" pitchFamily="2" charset="-122"/>
              </a:rPr>
              <a:t>单位名称：</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sym typeface="+mn-ea"/>
              </a:rPr>
              <a:t>学科名称</a:t>
            </a:r>
            <a:r>
              <a:rPr lang="zh-CN" altLang="en-US" b="1" dirty="0">
                <a:latin typeface="黑体" panose="02010609060101010101" pitchFamily="2" charset="-122"/>
                <a:ea typeface="黑体" panose="02010609060101010101" pitchFamily="2" charset="-122"/>
              </a:rPr>
              <a:t>：生物学</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作者姓名：</a:t>
            </a:r>
            <a:endParaRPr lang="en-US" altLang="zh-CN"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导师姓名：</a:t>
            </a:r>
            <a:endParaRPr lang="en-US" altLang="zh-CN"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论文题目：</a:t>
            </a:r>
            <a:endParaRPr lang="zh-CN" altLang="en-US" b="1" dirty="0">
              <a:latin typeface="黑体" panose="02010609060101010101" pitchFamily="2" charset="-122"/>
              <a:ea typeface="黑体" panose="02010609060101010101" pitchFamily="2" charset="-122"/>
            </a:endParaRPr>
          </a:p>
        </p:txBody>
      </p:sp>
      <p:sp>
        <p:nvSpPr>
          <p:cNvPr id="2" name="TextBox 1"/>
          <p:cNvSpPr txBox="1"/>
          <p:nvPr/>
        </p:nvSpPr>
        <p:spPr>
          <a:xfrm>
            <a:off x="720546" y="2593079"/>
            <a:ext cx="10839108" cy="3692525"/>
          </a:xfrm>
          <a:prstGeom prst="rect">
            <a:avLst/>
          </a:prstGeom>
          <a:noFill/>
        </p:spPr>
        <p:txBody>
          <a:bodyPr wrap="square" rtlCol="0">
            <a:spAutoFit/>
          </a:bodyPr>
          <a:lstStyle/>
          <a:p>
            <a:r>
              <a:rPr lang="zh-CN" altLang="en-US" b="1" dirty="0"/>
              <a:t>专家一：</a:t>
            </a:r>
            <a:endParaRPr lang="en-US" altLang="zh-CN" b="1" dirty="0"/>
          </a:p>
          <a:p>
            <a:r>
              <a:rPr lang="zh-CN" altLang="en-US" dirty="0">
                <a:latin typeface="+mn-ea"/>
              </a:rPr>
              <a:t>该论文作者对本学科及相关学科领域国内外发展状况和学术动态有较好了解；论文提出的新见解、新方法具有一定的价值；</a:t>
            </a:r>
            <a:r>
              <a:rPr lang="zh-CN" altLang="en-US" dirty="0">
                <a:solidFill>
                  <a:srgbClr val="FF0000"/>
                </a:solidFill>
                <a:latin typeface="+mn-ea"/>
              </a:rPr>
              <a:t>分析问题、解决问题的能力一般，表型、机制相关数据简单、缺乏深度</a:t>
            </a:r>
            <a:r>
              <a:rPr lang="zh-CN" altLang="en-US" dirty="0">
                <a:latin typeface="+mn-ea"/>
              </a:rPr>
              <a:t>。论文</a:t>
            </a:r>
            <a:r>
              <a:rPr lang="zh-CN" altLang="en-US" dirty="0">
                <a:solidFill>
                  <a:srgbClr val="FF0000"/>
                </a:solidFill>
                <a:latin typeface="+mn-ea"/>
              </a:rPr>
              <a:t>写作不认真，书写格式及图表的规范性存在很大问题</a:t>
            </a:r>
            <a:r>
              <a:rPr lang="zh-CN" altLang="en-US" dirty="0">
                <a:latin typeface="+mn-ea"/>
              </a:rPr>
              <a:t>。问题如下：</a:t>
            </a:r>
            <a:endParaRPr lang="zh-CN" altLang="en-US" dirty="0">
              <a:latin typeface="+mn-ea"/>
            </a:endParaRPr>
          </a:p>
          <a:p>
            <a:r>
              <a:rPr lang="en-US" altLang="zh-CN" dirty="0">
                <a:latin typeface="+mn-ea"/>
              </a:rPr>
              <a:t>1.</a:t>
            </a:r>
            <a:r>
              <a:rPr lang="zh-CN" altLang="en-US" dirty="0">
                <a:latin typeface="+mn-ea"/>
              </a:rPr>
              <a:t>论文把</a:t>
            </a:r>
            <a:r>
              <a:rPr lang="en-US" altLang="zh-CN" dirty="0">
                <a:solidFill>
                  <a:srgbClr val="FF0000"/>
                </a:solidFill>
                <a:latin typeface="+mn-ea"/>
              </a:rPr>
              <a:t>“</a:t>
            </a:r>
            <a:r>
              <a:rPr lang="zh-CN" altLang="en-US" dirty="0">
                <a:solidFill>
                  <a:srgbClr val="FF0000"/>
                </a:solidFill>
                <a:latin typeface="+mn-ea"/>
              </a:rPr>
              <a:t>结果和讨论</a:t>
            </a:r>
            <a:r>
              <a:rPr lang="en-US" altLang="zh-CN" dirty="0">
                <a:solidFill>
                  <a:srgbClr val="FF0000"/>
                </a:solidFill>
                <a:latin typeface="+mn-ea"/>
              </a:rPr>
              <a:t>”</a:t>
            </a:r>
            <a:r>
              <a:rPr lang="zh-CN" altLang="en-US" dirty="0">
                <a:solidFill>
                  <a:srgbClr val="FF0000"/>
                </a:solidFill>
                <a:latin typeface="+mn-ea"/>
              </a:rPr>
              <a:t>并一起，但其中几乎没有讨论部分，这部分</a:t>
            </a:r>
            <a:r>
              <a:rPr lang="en-US" altLang="zh-CN" dirty="0">
                <a:solidFill>
                  <a:srgbClr val="FF0000"/>
                </a:solidFill>
                <a:latin typeface="+mn-ea"/>
              </a:rPr>
              <a:t>“</a:t>
            </a:r>
            <a:r>
              <a:rPr lang="zh-CN" altLang="en-US" dirty="0">
                <a:solidFill>
                  <a:srgbClr val="FF0000"/>
                </a:solidFill>
                <a:latin typeface="+mn-ea"/>
              </a:rPr>
              <a:t>结果和讨论</a:t>
            </a:r>
            <a:r>
              <a:rPr lang="en-US" altLang="zh-CN" dirty="0">
                <a:solidFill>
                  <a:srgbClr val="FF0000"/>
                </a:solidFill>
                <a:latin typeface="+mn-ea"/>
              </a:rPr>
              <a:t>”</a:t>
            </a:r>
            <a:r>
              <a:rPr lang="zh-CN" altLang="en-US" dirty="0">
                <a:solidFill>
                  <a:srgbClr val="FF0000"/>
                </a:solidFill>
                <a:latin typeface="+mn-ea"/>
              </a:rPr>
              <a:t>严格意义只是</a:t>
            </a:r>
            <a:r>
              <a:rPr lang="en-US" altLang="zh-CN" dirty="0">
                <a:solidFill>
                  <a:srgbClr val="FF0000"/>
                </a:solidFill>
                <a:latin typeface="+mn-ea"/>
              </a:rPr>
              <a:t>“</a:t>
            </a:r>
            <a:r>
              <a:rPr lang="zh-CN" altLang="en-US" dirty="0">
                <a:solidFill>
                  <a:srgbClr val="FF0000"/>
                </a:solidFill>
                <a:latin typeface="+mn-ea"/>
              </a:rPr>
              <a:t>结果</a:t>
            </a:r>
            <a:r>
              <a:rPr lang="en-US" altLang="zh-CN" dirty="0">
                <a:solidFill>
                  <a:srgbClr val="FF0000"/>
                </a:solidFill>
                <a:latin typeface="+mn-ea"/>
              </a:rPr>
              <a:t>”</a:t>
            </a:r>
            <a:r>
              <a:rPr lang="zh-CN" altLang="en-US" dirty="0">
                <a:solidFill>
                  <a:srgbClr val="FF0000"/>
                </a:solidFill>
                <a:latin typeface="+mn-ea"/>
              </a:rPr>
              <a:t>，研究生论文不应该只是这样如此简单的讨论。</a:t>
            </a:r>
            <a:endParaRPr lang="zh-CN" altLang="en-US" dirty="0">
              <a:solidFill>
                <a:srgbClr val="FF0000"/>
              </a:solidFill>
              <a:latin typeface="+mn-ea"/>
            </a:endParaRPr>
          </a:p>
          <a:p>
            <a:r>
              <a:rPr lang="en-US" altLang="zh-CN" dirty="0">
                <a:latin typeface="+mn-ea"/>
              </a:rPr>
              <a:t>2.</a:t>
            </a:r>
            <a:r>
              <a:rPr lang="zh-CN" altLang="en-US" dirty="0">
                <a:latin typeface="+mn-ea"/>
              </a:rPr>
              <a:t>论文缺</a:t>
            </a:r>
            <a:r>
              <a:rPr lang="en-US" altLang="zh-CN" dirty="0">
                <a:latin typeface="+mn-ea"/>
              </a:rPr>
              <a:t>“</a:t>
            </a:r>
            <a:r>
              <a:rPr lang="zh-CN" altLang="en-US" dirty="0">
                <a:latin typeface="+mn-ea"/>
              </a:rPr>
              <a:t>动物伦理</a:t>
            </a:r>
            <a:r>
              <a:rPr lang="en-US" altLang="zh-CN" dirty="0">
                <a:latin typeface="+mn-ea"/>
              </a:rPr>
              <a:t>”</a:t>
            </a:r>
            <a:r>
              <a:rPr lang="zh-CN" altLang="en-US" dirty="0">
                <a:latin typeface="+mn-ea"/>
              </a:rPr>
              <a:t>。</a:t>
            </a:r>
            <a:endParaRPr lang="zh-CN" altLang="en-US" dirty="0">
              <a:latin typeface="+mn-ea"/>
            </a:endParaRPr>
          </a:p>
          <a:p>
            <a:r>
              <a:rPr lang="en-US" altLang="zh-CN" dirty="0">
                <a:latin typeface="+mn-ea"/>
              </a:rPr>
              <a:t>3.</a:t>
            </a:r>
            <a:r>
              <a:rPr lang="zh-CN" altLang="en-US" dirty="0">
                <a:latin typeface="+mn-ea"/>
              </a:rPr>
              <a:t>英文</a:t>
            </a:r>
            <a:r>
              <a:rPr lang="zh-CN" altLang="en-US" dirty="0">
                <a:solidFill>
                  <a:srgbClr val="FF0000"/>
                </a:solidFill>
                <a:latin typeface="+mn-ea"/>
              </a:rPr>
              <a:t>摘要最后一句存在语法问题</a:t>
            </a:r>
            <a:r>
              <a:rPr lang="zh-CN" altLang="en-US" dirty="0">
                <a:latin typeface="+mn-ea"/>
              </a:rPr>
              <a:t>，不明白作者想表达的意思。</a:t>
            </a:r>
            <a:endParaRPr lang="zh-CN" altLang="en-US" dirty="0">
              <a:latin typeface="+mn-ea"/>
            </a:endParaRPr>
          </a:p>
          <a:p>
            <a:r>
              <a:rPr lang="en-US" altLang="zh-CN" dirty="0">
                <a:latin typeface="+mn-ea"/>
              </a:rPr>
              <a:t>4.</a:t>
            </a:r>
            <a:r>
              <a:rPr lang="zh-CN" altLang="en-US" dirty="0">
                <a:latin typeface="+mn-ea"/>
              </a:rPr>
              <a:t>英文</a:t>
            </a:r>
            <a:r>
              <a:rPr lang="zh-CN" altLang="en-US" dirty="0">
                <a:solidFill>
                  <a:srgbClr val="FF0000"/>
                </a:solidFill>
                <a:latin typeface="+mn-ea"/>
              </a:rPr>
              <a:t>图注几乎都需要重写：格式不统一，如标题是否统一加粗；英语时态不一致、不统一</a:t>
            </a:r>
            <a:r>
              <a:rPr lang="zh-CN" altLang="en-US" dirty="0">
                <a:latin typeface="+mn-ea"/>
              </a:rPr>
              <a:t>，有过去时、有现在时；</a:t>
            </a:r>
            <a:r>
              <a:rPr lang="zh-CN" altLang="en-US" dirty="0">
                <a:solidFill>
                  <a:srgbClr val="FF0000"/>
                </a:solidFill>
                <a:latin typeface="+mn-ea"/>
              </a:rPr>
              <a:t>图注标题或图注后没标点符号</a:t>
            </a:r>
            <a:r>
              <a:rPr lang="zh-CN" altLang="en-US" dirty="0">
                <a:latin typeface="+mn-ea"/>
              </a:rPr>
              <a:t>（中文图注也类似）；很多英语表述不准确。</a:t>
            </a:r>
            <a:endParaRPr lang="zh-CN" altLang="en-US" dirty="0">
              <a:latin typeface="+mn-ea"/>
            </a:endParaRPr>
          </a:p>
          <a:p>
            <a:r>
              <a:rPr lang="en-US" altLang="zh-CN" dirty="0">
                <a:latin typeface="+mn-ea"/>
              </a:rPr>
              <a:t>5.</a:t>
            </a:r>
            <a:r>
              <a:rPr lang="zh-CN" altLang="en-US" dirty="0">
                <a:latin typeface="+mn-ea"/>
              </a:rPr>
              <a:t>图注</a:t>
            </a:r>
            <a:r>
              <a:rPr lang="en-US" altLang="zh-CN" dirty="0">
                <a:latin typeface="+mn-ea"/>
              </a:rPr>
              <a:t>3-6B </a:t>
            </a:r>
            <a:r>
              <a:rPr lang="zh-CN" altLang="en-US" dirty="0">
                <a:latin typeface="+mn-ea"/>
              </a:rPr>
              <a:t>可以描述为</a:t>
            </a:r>
            <a:r>
              <a:rPr lang="en-US" altLang="zh-CN" dirty="0">
                <a:latin typeface="+mn-ea"/>
              </a:rPr>
              <a:t>“</a:t>
            </a:r>
            <a:r>
              <a:rPr lang="zh-CN" altLang="en-US" dirty="0">
                <a:latin typeface="+mn-ea"/>
              </a:rPr>
              <a:t>颗粒酶</a:t>
            </a:r>
            <a:r>
              <a:rPr lang="en-US" altLang="zh-CN" dirty="0">
                <a:latin typeface="+mn-ea"/>
              </a:rPr>
              <a:t> B(Granzyme B)</a:t>
            </a:r>
            <a:r>
              <a:rPr lang="zh-CN" altLang="en-US" dirty="0">
                <a:latin typeface="+mn-ea"/>
              </a:rPr>
              <a:t>阳性</a:t>
            </a:r>
            <a:r>
              <a:rPr lang="en-US" altLang="zh-CN" dirty="0">
                <a:latin typeface="+mn-ea"/>
              </a:rPr>
              <a:t>CD8 T</a:t>
            </a:r>
            <a:r>
              <a:rPr lang="zh-CN" altLang="en-US" dirty="0">
                <a:latin typeface="+mn-ea"/>
              </a:rPr>
              <a:t>细胞增加</a:t>
            </a:r>
            <a:r>
              <a:rPr lang="en-US" altLang="zh-CN" dirty="0">
                <a:latin typeface="+mn-ea"/>
              </a:rPr>
              <a:t>”</a:t>
            </a:r>
            <a:r>
              <a:rPr lang="zh-CN" altLang="en-US" dirty="0">
                <a:latin typeface="+mn-ea"/>
              </a:rPr>
              <a:t>，但描述为</a:t>
            </a:r>
            <a:r>
              <a:rPr lang="en-US" altLang="zh-CN" dirty="0">
                <a:latin typeface="+mn-ea"/>
              </a:rPr>
              <a:t>“Tc1 </a:t>
            </a:r>
            <a:r>
              <a:rPr lang="zh-CN" altLang="en-US" dirty="0">
                <a:latin typeface="+mn-ea"/>
              </a:rPr>
              <a:t>细胞毒性活性增强</a:t>
            </a:r>
            <a:r>
              <a:rPr lang="en-US" altLang="zh-CN" dirty="0">
                <a:latin typeface="+mn-ea"/>
              </a:rPr>
              <a:t>”</a:t>
            </a:r>
            <a:r>
              <a:rPr lang="zh-CN" altLang="en-US" dirty="0">
                <a:latin typeface="+mn-ea"/>
              </a:rPr>
              <a:t>不准确，这里没有</a:t>
            </a:r>
            <a:r>
              <a:rPr lang="en-US" altLang="zh-CN" dirty="0">
                <a:latin typeface="+mn-ea"/>
              </a:rPr>
              <a:t>T</a:t>
            </a:r>
            <a:r>
              <a:rPr lang="zh-CN" altLang="en-US" dirty="0">
                <a:latin typeface="+mn-ea"/>
              </a:rPr>
              <a:t>细胞毒性活性检测。</a:t>
            </a:r>
            <a:endParaRPr lang="zh-CN" altLang="en-US" dirty="0">
              <a:latin typeface="+mn-ea"/>
            </a:endParaRPr>
          </a:p>
          <a:p>
            <a:endParaRPr lang="zh-CN" altLang="en-US"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2" name="TextBox 1"/>
          <p:cNvSpPr txBox="1"/>
          <p:nvPr/>
        </p:nvSpPr>
        <p:spPr>
          <a:xfrm>
            <a:off x="818865" y="1132764"/>
            <a:ext cx="10754436" cy="5307965"/>
          </a:xfrm>
          <a:prstGeom prst="rect">
            <a:avLst/>
          </a:prstGeom>
          <a:noFill/>
        </p:spPr>
        <p:txBody>
          <a:bodyPr wrap="square" rtlCol="0">
            <a:spAutoFit/>
          </a:bodyPr>
          <a:lstStyle/>
          <a:p>
            <a:r>
              <a:rPr lang="en-US" altLang="zh-CN" dirty="0">
                <a:latin typeface="+mn-ea"/>
                <a:sym typeface="+mn-ea"/>
              </a:rPr>
              <a:t>6.</a:t>
            </a:r>
            <a:r>
              <a:rPr lang="zh-CN" altLang="en-US" dirty="0">
                <a:latin typeface="+mn-ea"/>
                <a:sym typeface="+mn-ea"/>
              </a:rPr>
              <a:t>作者没有验证表达抗</a:t>
            </a:r>
            <a:r>
              <a:rPr lang="en-US" altLang="zh-CN" dirty="0">
                <a:latin typeface="+mn-ea"/>
                <a:sym typeface="+mn-ea"/>
              </a:rPr>
              <a:t>PD-1</a:t>
            </a:r>
            <a:r>
              <a:rPr lang="zh-CN" altLang="en-US" dirty="0">
                <a:latin typeface="+mn-ea"/>
                <a:sym typeface="+mn-ea"/>
              </a:rPr>
              <a:t>、抗</a:t>
            </a:r>
            <a:r>
              <a:rPr lang="en-US" altLang="zh-CN" dirty="0">
                <a:latin typeface="+mn-ea"/>
                <a:sym typeface="+mn-ea"/>
              </a:rPr>
              <a:t>CTLA4</a:t>
            </a:r>
            <a:r>
              <a:rPr lang="zh-CN" altLang="en-US" dirty="0">
                <a:latin typeface="+mn-ea"/>
                <a:sym typeface="+mn-ea"/>
              </a:rPr>
              <a:t>纳米抗体的</a:t>
            </a:r>
            <a:r>
              <a:rPr lang="en-US" altLang="zh-CN" dirty="0">
                <a:latin typeface="+mn-ea"/>
                <a:sym typeface="+mn-ea"/>
              </a:rPr>
              <a:t>Lactobacilius reuteri 6475</a:t>
            </a:r>
            <a:r>
              <a:rPr lang="zh-CN" altLang="en-US" dirty="0">
                <a:latin typeface="+mn-ea"/>
                <a:sym typeface="+mn-ea"/>
              </a:rPr>
              <a:t>菌是否增强抗肿瘤功能。另外，建议清楚定义抗</a:t>
            </a:r>
            <a:r>
              <a:rPr lang="en-US" altLang="zh-CN" dirty="0">
                <a:latin typeface="+mn-ea"/>
                <a:sym typeface="+mn-ea"/>
              </a:rPr>
              <a:t>PD</a:t>
            </a:r>
            <a:r>
              <a:rPr lang="zh-CN" altLang="en-US" dirty="0">
                <a:latin typeface="+mn-ea"/>
                <a:sym typeface="+mn-ea"/>
              </a:rPr>
              <a:t>－</a:t>
            </a:r>
            <a:r>
              <a:rPr lang="en-US" altLang="zh-CN" dirty="0">
                <a:latin typeface="+mn-ea"/>
                <a:sym typeface="+mn-ea"/>
              </a:rPr>
              <a:t>1</a:t>
            </a:r>
            <a:r>
              <a:rPr lang="zh-CN" altLang="en-US" dirty="0">
                <a:latin typeface="+mn-ea"/>
                <a:sym typeface="+mn-ea"/>
              </a:rPr>
              <a:t>、抗</a:t>
            </a:r>
            <a:r>
              <a:rPr lang="en-US" altLang="zh-CN" dirty="0">
                <a:latin typeface="+mn-ea"/>
                <a:sym typeface="+mn-ea"/>
              </a:rPr>
              <a:t>CTLA4</a:t>
            </a:r>
            <a:r>
              <a:rPr lang="zh-CN" altLang="en-US" dirty="0">
                <a:latin typeface="+mn-ea"/>
                <a:sym typeface="+mn-ea"/>
              </a:rPr>
              <a:t>纳米抗体，文中出现</a:t>
            </a:r>
            <a:r>
              <a:rPr lang="en-US" altLang="zh-CN" dirty="0">
                <a:latin typeface="+mn-ea"/>
                <a:sym typeface="+mn-ea"/>
              </a:rPr>
              <a:t>“</a:t>
            </a:r>
            <a:r>
              <a:rPr lang="zh-CN" altLang="en-US" dirty="0">
                <a:latin typeface="+mn-ea"/>
                <a:sym typeface="+mn-ea"/>
              </a:rPr>
              <a:t>抗肿瘤多肽</a:t>
            </a:r>
            <a:r>
              <a:rPr lang="en-US" altLang="zh-CN" dirty="0">
                <a:latin typeface="+mn-ea"/>
                <a:sym typeface="+mn-ea"/>
              </a:rPr>
              <a:t>”</a:t>
            </a:r>
            <a:r>
              <a:rPr lang="zh-CN" altLang="en-US" dirty="0">
                <a:latin typeface="+mn-ea"/>
                <a:sym typeface="+mn-ea"/>
              </a:rPr>
              <a:t>，</a:t>
            </a:r>
            <a:r>
              <a:rPr lang="en-US" altLang="zh-CN" dirty="0">
                <a:latin typeface="+mn-ea"/>
                <a:sym typeface="+mn-ea"/>
              </a:rPr>
              <a:t>“</a:t>
            </a:r>
            <a:r>
              <a:rPr lang="zh-CN" altLang="en-US" dirty="0">
                <a:latin typeface="+mn-ea"/>
                <a:sym typeface="+mn-ea"/>
              </a:rPr>
              <a:t>抗</a:t>
            </a:r>
            <a:r>
              <a:rPr lang="en-US" altLang="zh-CN" dirty="0">
                <a:latin typeface="+mn-ea"/>
                <a:sym typeface="+mn-ea"/>
              </a:rPr>
              <a:t> PD-L1 </a:t>
            </a:r>
            <a:r>
              <a:rPr lang="zh-CN" altLang="en-US" dirty="0">
                <a:latin typeface="+mn-ea"/>
                <a:sym typeface="+mn-ea"/>
              </a:rPr>
              <a:t>微体</a:t>
            </a:r>
            <a:r>
              <a:rPr lang="en-US" altLang="zh-CN" dirty="0">
                <a:latin typeface="+mn-ea"/>
                <a:sym typeface="+mn-ea"/>
              </a:rPr>
              <a:t>”</a:t>
            </a:r>
            <a:r>
              <a:rPr lang="zh-CN" altLang="en-US" dirty="0">
                <a:latin typeface="+mn-ea"/>
                <a:sym typeface="+mn-ea"/>
              </a:rPr>
              <a:t>／抗</a:t>
            </a:r>
            <a:r>
              <a:rPr lang="en-US" altLang="zh-CN" dirty="0">
                <a:latin typeface="+mn-ea"/>
                <a:sym typeface="+mn-ea"/>
              </a:rPr>
              <a:t> CTLA-4 </a:t>
            </a:r>
            <a:r>
              <a:rPr lang="zh-CN" altLang="en-US" dirty="0">
                <a:latin typeface="+mn-ea"/>
                <a:sym typeface="+mn-ea"/>
              </a:rPr>
              <a:t>微体等多种表述，建议一致性表述。可用示意图显示抗</a:t>
            </a:r>
            <a:r>
              <a:rPr lang="en-US" altLang="zh-CN" dirty="0">
                <a:latin typeface="+mn-ea"/>
                <a:sym typeface="+mn-ea"/>
              </a:rPr>
              <a:t>PD</a:t>
            </a:r>
            <a:r>
              <a:rPr lang="zh-CN" altLang="en-US" dirty="0">
                <a:latin typeface="+mn-ea"/>
                <a:sym typeface="+mn-ea"/>
              </a:rPr>
              <a:t>－</a:t>
            </a:r>
            <a:r>
              <a:rPr lang="en-US" altLang="zh-CN" dirty="0">
                <a:latin typeface="+mn-ea"/>
                <a:sym typeface="+mn-ea"/>
              </a:rPr>
              <a:t>1</a:t>
            </a:r>
            <a:r>
              <a:rPr lang="zh-CN" altLang="en-US" dirty="0">
                <a:latin typeface="+mn-ea"/>
                <a:sym typeface="+mn-ea"/>
              </a:rPr>
              <a:t>、抗</a:t>
            </a:r>
            <a:r>
              <a:rPr lang="en-US" altLang="zh-CN" dirty="0">
                <a:latin typeface="+mn-ea"/>
                <a:sym typeface="+mn-ea"/>
              </a:rPr>
              <a:t>CTLA4</a:t>
            </a:r>
            <a:r>
              <a:rPr lang="zh-CN" altLang="en-US" dirty="0">
                <a:latin typeface="+mn-ea"/>
                <a:sym typeface="+mn-ea"/>
              </a:rPr>
              <a:t>纳米抗体的蛋白序列和结构。</a:t>
            </a:r>
            <a:r>
              <a:rPr lang="en-US" altLang="zh-CN" dirty="0">
                <a:latin typeface="+mn-ea"/>
                <a:sym typeface="+mn-ea"/>
              </a:rPr>
              <a:t> </a:t>
            </a:r>
            <a:endParaRPr lang="en-US" altLang="zh-CN" dirty="0">
              <a:latin typeface="+mn-ea"/>
            </a:endParaRPr>
          </a:p>
          <a:p>
            <a:r>
              <a:rPr lang="en-US" altLang="zh-CN" dirty="0">
                <a:latin typeface="+mn-ea"/>
                <a:sym typeface="+mn-ea"/>
              </a:rPr>
              <a:t>7.</a:t>
            </a:r>
            <a:r>
              <a:rPr lang="zh-CN" altLang="en-US" dirty="0">
                <a:solidFill>
                  <a:srgbClr val="FF0000"/>
                </a:solidFill>
                <a:latin typeface="+mn-ea"/>
                <a:sym typeface="+mn-ea"/>
              </a:rPr>
              <a:t>全文标点符号使用极为不规范</a:t>
            </a:r>
            <a:r>
              <a:rPr lang="zh-CN" altLang="en-US" dirty="0">
                <a:latin typeface="+mn-ea"/>
                <a:sym typeface="+mn-ea"/>
              </a:rPr>
              <a:t>：如第</a:t>
            </a:r>
            <a:r>
              <a:rPr lang="en-US" altLang="zh-CN" dirty="0">
                <a:latin typeface="+mn-ea"/>
                <a:sym typeface="+mn-ea"/>
              </a:rPr>
              <a:t>5</a:t>
            </a:r>
            <a:r>
              <a:rPr lang="zh-CN" altLang="en-US" dirty="0">
                <a:latin typeface="+mn-ea"/>
                <a:sym typeface="+mn-ea"/>
              </a:rPr>
              <a:t>页</a:t>
            </a:r>
            <a:r>
              <a:rPr lang="en-US" altLang="zh-CN" dirty="0">
                <a:latin typeface="+mn-ea"/>
                <a:sym typeface="+mn-ea"/>
              </a:rPr>
              <a:t>“</a:t>
            </a:r>
            <a:r>
              <a:rPr lang="zh-CN" altLang="en-US" dirty="0">
                <a:latin typeface="+mn-ea"/>
                <a:sym typeface="+mn-ea"/>
              </a:rPr>
              <a:t>从而改善人体肠道健康</a:t>
            </a:r>
            <a:r>
              <a:rPr lang="en-US" altLang="zh-CN" dirty="0">
                <a:latin typeface="+mn-ea"/>
                <a:sym typeface="+mn-ea"/>
              </a:rPr>
              <a:t>(</a:t>
            </a:r>
            <a:r>
              <a:rPr lang="zh-CN" altLang="en-US" dirty="0">
                <a:latin typeface="+mn-ea"/>
                <a:sym typeface="+mn-ea"/>
              </a:rPr>
              <a:t>表</a:t>
            </a:r>
            <a:r>
              <a:rPr lang="en-US" altLang="zh-CN" dirty="0">
                <a:latin typeface="+mn-ea"/>
                <a:sym typeface="+mn-ea"/>
              </a:rPr>
              <a:t> 1-1)”</a:t>
            </a:r>
            <a:r>
              <a:rPr lang="zh-CN" altLang="en-US" dirty="0">
                <a:latin typeface="+mn-ea"/>
                <a:sym typeface="+mn-ea"/>
              </a:rPr>
              <a:t>后面标了</a:t>
            </a:r>
            <a:r>
              <a:rPr lang="en-US" altLang="zh-CN" dirty="0">
                <a:latin typeface="+mn-ea"/>
                <a:sym typeface="+mn-ea"/>
              </a:rPr>
              <a:t>“,”</a:t>
            </a:r>
            <a:r>
              <a:rPr lang="zh-CN" altLang="en-US" dirty="0">
                <a:latin typeface="+mn-ea"/>
                <a:sym typeface="+mn-ea"/>
              </a:rPr>
              <a:t>，这段已没下文；第</a:t>
            </a:r>
            <a:r>
              <a:rPr lang="en-US" altLang="zh-CN" dirty="0">
                <a:latin typeface="+mn-ea"/>
                <a:sym typeface="+mn-ea"/>
              </a:rPr>
              <a:t>16</a:t>
            </a:r>
            <a:r>
              <a:rPr lang="zh-CN" altLang="en-US" dirty="0">
                <a:latin typeface="+mn-ea"/>
                <a:sym typeface="+mn-ea"/>
              </a:rPr>
              <a:t>页第一段结尾没标点；第</a:t>
            </a:r>
            <a:r>
              <a:rPr lang="en-US" altLang="zh-CN" dirty="0">
                <a:latin typeface="+mn-ea"/>
                <a:sym typeface="+mn-ea"/>
              </a:rPr>
              <a:t>17</a:t>
            </a:r>
            <a:r>
              <a:rPr lang="zh-CN" altLang="en-US" dirty="0">
                <a:latin typeface="+mn-ea"/>
                <a:sym typeface="+mn-ea"/>
              </a:rPr>
              <a:t>页</a:t>
            </a:r>
            <a:r>
              <a:rPr lang="en-US" altLang="zh-CN" dirty="0">
                <a:latin typeface="+mn-ea"/>
                <a:sym typeface="+mn-ea"/>
              </a:rPr>
              <a:t> “L. reuteri JCM1112 </a:t>
            </a:r>
            <a:r>
              <a:rPr lang="zh-CN" altLang="en-US" dirty="0">
                <a:latin typeface="+mn-ea"/>
                <a:sym typeface="+mn-ea"/>
              </a:rPr>
              <a:t>等可直接合成叶酸</a:t>
            </a:r>
            <a:r>
              <a:rPr lang="en-US" altLang="zh-CN" dirty="0">
                <a:latin typeface="+mn-ea"/>
                <a:sym typeface="+mn-ea"/>
              </a:rPr>
              <a:t>[25, 28] ”</a:t>
            </a:r>
            <a:r>
              <a:rPr lang="zh-CN" altLang="en-US" dirty="0">
                <a:latin typeface="+mn-ea"/>
                <a:sym typeface="+mn-ea"/>
              </a:rPr>
              <a:t>后面没标点</a:t>
            </a:r>
            <a:r>
              <a:rPr lang="en-US" altLang="zh-CN" dirty="0">
                <a:latin typeface="+mn-ea"/>
                <a:sym typeface="+mn-ea"/>
              </a:rPr>
              <a:t>…..</a:t>
            </a:r>
            <a:r>
              <a:rPr lang="zh-CN" altLang="en-US" dirty="0">
                <a:latin typeface="+mn-ea"/>
                <a:sym typeface="+mn-ea"/>
              </a:rPr>
              <a:t>太多了，不再举例了。</a:t>
            </a:r>
            <a:endParaRPr lang="zh-CN" altLang="en-US" dirty="0">
              <a:latin typeface="+mn-ea"/>
            </a:endParaRPr>
          </a:p>
          <a:p>
            <a:r>
              <a:rPr lang="en-US" altLang="zh-CN" dirty="0">
                <a:latin typeface="+mn-ea"/>
                <a:sym typeface="+mn-ea"/>
              </a:rPr>
              <a:t>8.</a:t>
            </a:r>
            <a:r>
              <a:rPr lang="zh-CN" altLang="en-US" dirty="0">
                <a:solidFill>
                  <a:srgbClr val="FF0000"/>
                </a:solidFill>
                <a:latin typeface="+mn-ea"/>
                <a:sym typeface="+mn-ea"/>
              </a:rPr>
              <a:t>文献标注不规范</a:t>
            </a:r>
            <a:r>
              <a:rPr lang="zh-CN" altLang="en-US" dirty="0">
                <a:latin typeface="+mn-ea"/>
                <a:sym typeface="+mn-ea"/>
              </a:rPr>
              <a:t>，如第</a:t>
            </a:r>
            <a:r>
              <a:rPr lang="en-US" altLang="zh-CN" dirty="0">
                <a:latin typeface="+mn-ea"/>
                <a:sym typeface="+mn-ea"/>
              </a:rPr>
              <a:t>27</a:t>
            </a:r>
            <a:r>
              <a:rPr lang="zh-CN" altLang="en-US" dirty="0">
                <a:latin typeface="+mn-ea"/>
                <a:sym typeface="+mn-ea"/>
              </a:rPr>
              <a:t>页，</a:t>
            </a:r>
            <a:r>
              <a:rPr lang="en-US" altLang="zh-CN" dirty="0">
                <a:latin typeface="+mn-ea"/>
                <a:sym typeface="+mn-ea"/>
              </a:rPr>
              <a:t>“</a:t>
            </a:r>
            <a:r>
              <a:rPr lang="zh-CN" altLang="en-US" dirty="0">
                <a:latin typeface="+mn-ea"/>
                <a:sym typeface="+mn-ea"/>
              </a:rPr>
              <a:t>。</a:t>
            </a:r>
            <a:r>
              <a:rPr lang="en-US" altLang="zh-CN" dirty="0">
                <a:latin typeface="+mn-ea"/>
                <a:sym typeface="+mn-ea"/>
              </a:rPr>
              <a:t>[75] ”</a:t>
            </a:r>
            <a:r>
              <a:rPr lang="zh-CN" altLang="en-US" dirty="0">
                <a:latin typeface="+mn-ea"/>
                <a:sym typeface="+mn-ea"/>
              </a:rPr>
              <a:t>，</a:t>
            </a:r>
            <a:r>
              <a:rPr lang="en-US" altLang="zh-CN" dirty="0">
                <a:latin typeface="+mn-ea"/>
                <a:sym typeface="+mn-ea"/>
              </a:rPr>
              <a:t>“</a:t>
            </a:r>
            <a:r>
              <a:rPr lang="zh-CN" altLang="en-US" dirty="0">
                <a:latin typeface="+mn-ea"/>
                <a:sym typeface="+mn-ea"/>
              </a:rPr>
              <a:t>。</a:t>
            </a:r>
            <a:r>
              <a:rPr lang="en-US" altLang="zh-CN" dirty="0">
                <a:latin typeface="+mn-ea"/>
                <a:sym typeface="+mn-ea"/>
              </a:rPr>
              <a:t>[78]</a:t>
            </a:r>
            <a:r>
              <a:rPr lang="zh-CN" altLang="en-US" dirty="0">
                <a:latin typeface="+mn-ea"/>
                <a:sym typeface="+mn-ea"/>
              </a:rPr>
              <a:t>。</a:t>
            </a:r>
            <a:r>
              <a:rPr lang="en-US" altLang="zh-CN" dirty="0">
                <a:latin typeface="+mn-ea"/>
                <a:sym typeface="+mn-ea"/>
              </a:rPr>
              <a:t>” (</a:t>
            </a:r>
            <a:r>
              <a:rPr lang="zh-CN" altLang="en-US" dirty="0">
                <a:latin typeface="+mn-ea"/>
                <a:sym typeface="+mn-ea"/>
              </a:rPr>
              <a:t>第</a:t>
            </a:r>
            <a:r>
              <a:rPr lang="en-US" altLang="zh-CN" dirty="0">
                <a:latin typeface="+mn-ea"/>
                <a:sym typeface="+mn-ea"/>
              </a:rPr>
              <a:t>78</a:t>
            </a:r>
            <a:r>
              <a:rPr lang="zh-CN" altLang="en-US" dirty="0">
                <a:latin typeface="+mn-ea"/>
                <a:sym typeface="+mn-ea"/>
              </a:rPr>
              <a:t>篇文献前后都是句号</a:t>
            </a:r>
            <a:r>
              <a:rPr lang="en-US" altLang="zh-CN" dirty="0">
                <a:latin typeface="+mn-ea"/>
                <a:sym typeface="+mn-ea"/>
              </a:rPr>
              <a:t>)</a:t>
            </a:r>
            <a:r>
              <a:rPr lang="zh-CN" altLang="en-US" dirty="0">
                <a:latin typeface="+mn-ea"/>
                <a:sym typeface="+mn-ea"/>
              </a:rPr>
              <a:t>，类似这样不规范标注太多。</a:t>
            </a:r>
            <a:endParaRPr lang="zh-CN" altLang="en-US" dirty="0">
              <a:latin typeface="+mn-ea"/>
            </a:endParaRPr>
          </a:p>
          <a:p>
            <a:r>
              <a:rPr lang="en-US" altLang="zh-CN" dirty="0">
                <a:latin typeface="+mn-ea"/>
                <a:sym typeface="+mn-ea"/>
              </a:rPr>
              <a:t>9.</a:t>
            </a:r>
            <a:r>
              <a:rPr lang="zh-CN" altLang="en-US" dirty="0">
                <a:latin typeface="+mn-ea"/>
                <a:sym typeface="+mn-ea"/>
              </a:rPr>
              <a:t>图</a:t>
            </a:r>
            <a:r>
              <a:rPr lang="en-US" altLang="zh-CN" dirty="0">
                <a:latin typeface="+mn-ea"/>
                <a:sym typeface="+mn-ea"/>
              </a:rPr>
              <a:t>3</a:t>
            </a:r>
            <a:r>
              <a:rPr lang="zh-CN" altLang="en-US" dirty="0">
                <a:latin typeface="+mn-ea"/>
                <a:sym typeface="+mn-ea"/>
              </a:rPr>
              <a:t>－</a:t>
            </a:r>
            <a:r>
              <a:rPr lang="en-US" altLang="zh-CN" dirty="0">
                <a:latin typeface="+mn-ea"/>
                <a:sym typeface="+mn-ea"/>
              </a:rPr>
              <a:t>11</a:t>
            </a:r>
            <a:r>
              <a:rPr lang="zh-CN" altLang="en-US" dirty="0">
                <a:latin typeface="+mn-ea"/>
                <a:sym typeface="+mn-ea"/>
              </a:rPr>
              <a:t>，</a:t>
            </a:r>
            <a:r>
              <a:rPr lang="zh-CN" altLang="en-US" dirty="0">
                <a:solidFill>
                  <a:srgbClr val="FF0000"/>
                </a:solidFill>
                <a:latin typeface="+mn-ea"/>
                <a:sym typeface="+mn-ea"/>
              </a:rPr>
              <a:t>没有正规图注，不知图中</a:t>
            </a:r>
            <a:r>
              <a:rPr lang="en-US" altLang="zh-CN" dirty="0">
                <a:solidFill>
                  <a:srgbClr val="FF0000"/>
                </a:solidFill>
                <a:latin typeface="+mn-ea"/>
                <a:sym typeface="+mn-ea"/>
              </a:rPr>
              <a:t>4</a:t>
            </a:r>
            <a:r>
              <a:rPr lang="zh-CN" altLang="en-US" dirty="0">
                <a:solidFill>
                  <a:srgbClr val="FF0000"/>
                </a:solidFill>
                <a:latin typeface="+mn-ea"/>
                <a:sym typeface="+mn-ea"/>
              </a:rPr>
              <a:t>张图片代表什么</a:t>
            </a:r>
            <a:r>
              <a:rPr lang="zh-CN" altLang="en-US" dirty="0">
                <a:latin typeface="+mn-ea"/>
                <a:sym typeface="+mn-ea"/>
              </a:rPr>
              <a:t>。</a:t>
            </a:r>
            <a:endParaRPr lang="zh-CN" altLang="en-US" dirty="0">
              <a:latin typeface="+mn-ea"/>
            </a:endParaRPr>
          </a:p>
          <a:p>
            <a:r>
              <a:rPr lang="zh-CN" altLang="en-US" dirty="0">
                <a:latin typeface="+mn-ea"/>
                <a:sym typeface="+mn-ea"/>
              </a:rPr>
              <a:t>其它：</a:t>
            </a:r>
            <a:endParaRPr lang="zh-CN" altLang="en-US" dirty="0">
              <a:latin typeface="+mn-ea"/>
            </a:endParaRPr>
          </a:p>
          <a:p>
            <a:r>
              <a:rPr lang="en-US" altLang="zh-CN" dirty="0">
                <a:latin typeface="+mn-ea"/>
                <a:sym typeface="+mn-ea"/>
              </a:rPr>
              <a:t>1</a:t>
            </a:r>
            <a:r>
              <a:rPr lang="zh-CN" altLang="en-US" dirty="0">
                <a:latin typeface="+mn-ea"/>
                <a:sym typeface="+mn-ea"/>
              </a:rPr>
              <a:t>）</a:t>
            </a:r>
            <a:r>
              <a:rPr lang="en-US" altLang="zh-CN" dirty="0">
                <a:latin typeface="+mn-ea"/>
                <a:sym typeface="+mn-ea"/>
              </a:rPr>
              <a:t> “Lactobacilius. reuteri" </a:t>
            </a:r>
            <a:r>
              <a:rPr lang="zh-CN" altLang="en-US" dirty="0">
                <a:latin typeface="+mn-ea"/>
                <a:sym typeface="+mn-ea"/>
              </a:rPr>
              <a:t>应该是</a:t>
            </a:r>
            <a:r>
              <a:rPr lang="en-US" altLang="zh-CN" dirty="0">
                <a:latin typeface="+mn-ea"/>
                <a:sym typeface="+mn-ea"/>
              </a:rPr>
              <a:t>“Lactobacillus reuteri”</a:t>
            </a:r>
            <a:r>
              <a:rPr lang="zh-CN" altLang="en-US" dirty="0">
                <a:latin typeface="+mn-ea"/>
                <a:sym typeface="+mn-ea"/>
              </a:rPr>
              <a:t>，全文有加</a:t>
            </a:r>
            <a:r>
              <a:rPr lang="en-US" altLang="zh-CN" dirty="0">
                <a:latin typeface="+mn-ea"/>
                <a:sym typeface="+mn-ea"/>
              </a:rPr>
              <a:t>“.”</a:t>
            </a:r>
            <a:r>
              <a:rPr lang="zh-CN" altLang="en-US" dirty="0">
                <a:latin typeface="+mn-ea"/>
                <a:sym typeface="+mn-ea"/>
              </a:rPr>
              <a:t>，有不加的。</a:t>
            </a:r>
            <a:endParaRPr lang="zh-CN" altLang="en-US" dirty="0">
              <a:latin typeface="+mn-ea"/>
            </a:endParaRPr>
          </a:p>
          <a:p>
            <a:r>
              <a:rPr lang="en-US" altLang="zh-CN" dirty="0">
                <a:latin typeface="+mn-ea"/>
                <a:sym typeface="+mn-ea"/>
              </a:rPr>
              <a:t>2</a:t>
            </a:r>
            <a:r>
              <a:rPr lang="zh-CN" altLang="en-US" dirty="0">
                <a:latin typeface="+mn-ea"/>
                <a:sym typeface="+mn-ea"/>
              </a:rPr>
              <a:t>）全文</a:t>
            </a:r>
            <a:r>
              <a:rPr lang="en-US" altLang="zh-CN" dirty="0">
                <a:latin typeface="+mn-ea"/>
                <a:sym typeface="+mn-ea"/>
              </a:rPr>
              <a:t>“tumour”</a:t>
            </a:r>
            <a:r>
              <a:rPr lang="zh-CN" altLang="en-US" dirty="0">
                <a:latin typeface="+mn-ea"/>
                <a:sym typeface="+mn-ea"/>
              </a:rPr>
              <a:t>、</a:t>
            </a:r>
            <a:r>
              <a:rPr lang="en-US" altLang="zh-CN" dirty="0">
                <a:latin typeface="+mn-ea"/>
                <a:sym typeface="+mn-ea"/>
              </a:rPr>
              <a:t>“tumor”</a:t>
            </a:r>
            <a:r>
              <a:rPr lang="zh-CN" altLang="en-US" dirty="0">
                <a:latin typeface="+mn-ea"/>
                <a:sym typeface="+mn-ea"/>
              </a:rPr>
              <a:t>不统一。</a:t>
            </a:r>
            <a:endParaRPr lang="zh-CN" altLang="en-US" dirty="0">
              <a:latin typeface="+mn-ea"/>
            </a:endParaRPr>
          </a:p>
          <a:p>
            <a:r>
              <a:rPr lang="en-US" altLang="zh-CN" dirty="0">
                <a:latin typeface="+mn-ea"/>
                <a:sym typeface="+mn-ea"/>
              </a:rPr>
              <a:t>3</a:t>
            </a:r>
            <a:r>
              <a:rPr lang="zh-CN" altLang="en-US" dirty="0">
                <a:latin typeface="+mn-ea"/>
                <a:sym typeface="+mn-ea"/>
              </a:rPr>
              <a:t>）</a:t>
            </a:r>
            <a:r>
              <a:rPr lang="en-US" altLang="zh-CN" dirty="0">
                <a:latin typeface="+mn-ea"/>
                <a:sym typeface="+mn-ea"/>
              </a:rPr>
              <a:t>“</a:t>
            </a:r>
            <a:r>
              <a:rPr lang="zh-CN" altLang="en-US" dirty="0">
                <a:latin typeface="+mn-ea"/>
                <a:sym typeface="+mn-ea"/>
              </a:rPr>
              <a:t>表目录</a:t>
            </a:r>
            <a:r>
              <a:rPr lang="en-US" altLang="zh-CN" dirty="0">
                <a:latin typeface="+mn-ea"/>
                <a:sym typeface="+mn-ea"/>
              </a:rPr>
              <a:t>”</a:t>
            </a:r>
            <a:r>
              <a:rPr lang="zh-CN" altLang="en-US" dirty="0">
                <a:latin typeface="+mn-ea"/>
                <a:sym typeface="+mn-ea"/>
              </a:rPr>
              <a:t>中，第一句缩进过多，与其它不一致。</a:t>
            </a:r>
            <a:endParaRPr lang="zh-CN" altLang="en-US" dirty="0">
              <a:latin typeface="+mn-ea"/>
            </a:endParaRPr>
          </a:p>
          <a:p>
            <a:r>
              <a:rPr lang="en-US" altLang="zh-CN" dirty="0">
                <a:latin typeface="+mn-ea"/>
                <a:sym typeface="+mn-ea"/>
              </a:rPr>
              <a:t>4</a:t>
            </a:r>
            <a:r>
              <a:rPr lang="zh-CN" altLang="en-US" dirty="0">
                <a:latin typeface="+mn-ea"/>
                <a:sym typeface="+mn-ea"/>
              </a:rPr>
              <a:t>）建议表</a:t>
            </a:r>
            <a:r>
              <a:rPr lang="en-US" altLang="zh-CN" dirty="0">
                <a:latin typeface="+mn-ea"/>
                <a:sym typeface="+mn-ea"/>
              </a:rPr>
              <a:t>1-2</a:t>
            </a:r>
            <a:r>
              <a:rPr lang="zh-CN" altLang="en-US" dirty="0">
                <a:latin typeface="+mn-ea"/>
                <a:sym typeface="+mn-ea"/>
              </a:rPr>
              <a:t>，</a:t>
            </a:r>
            <a:r>
              <a:rPr lang="en-US" altLang="zh-CN" dirty="0">
                <a:latin typeface="+mn-ea"/>
                <a:sym typeface="+mn-ea"/>
              </a:rPr>
              <a:t>1-4</a:t>
            </a:r>
            <a:r>
              <a:rPr lang="zh-CN" altLang="en-US" dirty="0">
                <a:latin typeface="+mn-ea"/>
                <a:sym typeface="+mn-ea"/>
              </a:rPr>
              <a:t>，</a:t>
            </a:r>
            <a:r>
              <a:rPr lang="en-US" altLang="zh-CN" dirty="0">
                <a:latin typeface="+mn-ea"/>
                <a:sym typeface="+mn-ea"/>
              </a:rPr>
              <a:t>2-3</a:t>
            </a:r>
            <a:r>
              <a:rPr lang="zh-CN" altLang="en-US" dirty="0">
                <a:latin typeface="+mn-ea"/>
                <a:sym typeface="+mn-ea"/>
              </a:rPr>
              <a:t>中的英文写成中文，如用英文，请修改英文，很多英文表述也不准确。</a:t>
            </a:r>
            <a:endParaRPr lang="zh-CN" altLang="en-US" dirty="0">
              <a:latin typeface="+mn-ea"/>
            </a:endParaRPr>
          </a:p>
          <a:p>
            <a:r>
              <a:rPr lang="en-US" altLang="zh-CN" dirty="0">
                <a:latin typeface="+mn-ea"/>
                <a:sym typeface="+mn-ea"/>
              </a:rPr>
              <a:t>4</a:t>
            </a:r>
            <a:r>
              <a:rPr lang="zh-CN" altLang="en-US" dirty="0">
                <a:latin typeface="+mn-ea"/>
                <a:sym typeface="+mn-ea"/>
              </a:rPr>
              <a:t>）数值与单位间统一加空格；</a:t>
            </a:r>
            <a:r>
              <a:rPr lang="en-US" altLang="zh-CN" dirty="0">
                <a:latin typeface="+mn-ea"/>
                <a:sym typeface="+mn-ea"/>
              </a:rPr>
              <a:t>“μ”</a:t>
            </a:r>
            <a:r>
              <a:rPr lang="zh-CN" altLang="en-US" dirty="0">
                <a:latin typeface="+mn-ea"/>
                <a:sym typeface="+mn-ea"/>
              </a:rPr>
              <a:t>字体统一。</a:t>
            </a:r>
            <a:endParaRPr lang="zh-CN" altLang="en-US" dirty="0">
              <a:latin typeface="+mn-ea"/>
            </a:endParaRPr>
          </a:p>
          <a:p>
            <a:r>
              <a:rPr lang="en-US" altLang="zh-CN" dirty="0">
                <a:latin typeface="+mn-ea"/>
                <a:sym typeface="+mn-ea"/>
              </a:rPr>
              <a:t>5</a:t>
            </a:r>
            <a:r>
              <a:rPr lang="zh-CN" altLang="en-US" dirty="0">
                <a:latin typeface="+mn-ea"/>
                <a:sym typeface="+mn-ea"/>
              </a:rPr>
              <a:t>）第</a:t>
            </a:r>
            <a:r>
              <a:rPr lang="en-US" altLang="zh-CN" dirty="0">
                <a:latin typeface="+mn-ea"/>
                <a:sym typeface="+mn-ea"/>
              </a:rPr>
              <a:t>22</a:t>
            </a:r>
            <a:r>
              <a:rPr lang="zh-CN" altLang="en-US" dirty="0">
                <a:latin typeface="+mn-ea"/>
                <a:sym typeface="+mn-ea"/>
              </a:rPr>
              <a:t>页</a:t>
            </a:r>
            <a:r>
              <a:rPr lang="en-US" altLang="zh-CN" dirty="0">
                <a:latin typeface="+mn-ea"/>
                <a:sym typeface="+mn-ea"/>
              </a:rPr>
              <a:t>“</a:t>
            </a:r>
            <a:r>
              <a:rPr lang="zh-CN" altLang="en-US" dirty="0">
                <a:latin typeface="+mn-ea"/>
                <a:sym typeface="+mn-ea"/>
              </a:rPr>
              <a:t>突变率地</a:t>
            </a:r>
            <a:r>
              <a:rPr lang="en-US" altLang="zh-CN" dirty="0">
                <a:latin typeface="+mn-ea"/>
                <a:sym typeface="+mn-ea"/>
              </a:rPr>
              <a:t>”</a:t>
            </a:r>
            <a:r>
              <a:rPr lang="zh-CN" altLang="en-US" dirty="0">
                <a:latin typeface="+mn-ea"/>
                <a:sym typeface="+mn-ea"/>
              </a:rPr>
              <a:t>应该是</a:t>
            </a:r>
            <a:r>
              <a:rPr lang="en-US" altLang="zh-CN" dirty="0">
                <a:latin typeface="+mn-ea"/>
                <a:sym typeface="+mn-ea"/>
              </a:rPr>
              <a:t>“</a:t>
            </a:r>
            <a:r>
              <a:rPr lang="zh-CN" altLang="en-US" dirty="0">
                <a:latin typeface="+mn-ea"/>
                <a:sym typeface="+mn-ea"/>
              </a:rPr>
              <a:t>突变率低</a:t>
            </a:r>
            <a:r>
              <a:rPr lang="en-US" altLang="zh-CN" dirty="0">
                <a:latin typeface="+mn-ea"/>
                <a:sym typeface="+mn-ea"/>
              </a:rPr>
              <a:t>”</a:t>
            </a:r>
            <a:r>
              <a:rPr lang="zh-CN" altLang="en-US" dirty="0">
                <a:latin typeface="+mn-ea"/>
                <a:sym typeface="+mn-ea"/>
              </a:rPr>
              <a:t>。</a:t>
            </a:r>
            <a:endParaRPr lang="zh-CN" altLang="en-US" dirty="0">
              <a:latin typeface="+mn-ea"/>
            </a:endParaRPr>
          </a:p>
          <a:p>
            <a:r>
              <a:rPr lang="en-US" altLang="zh-CN" dirty="0">
                <a:latin typeface="+mn-ea"/>
                <a:sym typeface="+mn-ea"/>
              </a:rPr>
              <a:t>6</a:t>
            </a:r>
            <a:r>
              <a:rPr lang="zh-CN" altLang="en-US" dirty="0">
                <a:latin typeface="+mn-ea"/>
                <a:sym typeface="+mn-ea"/>
              </a:rPr>
              <a:t>）第</a:t>
            </a:r>
            <a:r>
              <a:rPr lang="en-US" altLang="zh-CN" dirty="0">
                <a:latin typeface="+mn-ea"/>
                <a:sym typeface="+mn-ea"/>
              </a:rPr>
              <a:t>26</a:t>
            </a:r>
            <a:r>
              <a:rPr lang="zh-CN" altLang="en-US" dirty="0">
                <a:latin typeface="+mn-ea"/>
                <a:sym typeface="+mn-ea"/>
              </a:rPr>
              <a:t>页</a:t>
            </a:r>
            <a:r>
              <a:rPr lang="en-US" altLang="zh-CN" dirty="0">
                <a:latin typeface="+mn-ea"/>
                <a:sym typeface="+mn-ea"/>
              </a:rPr>
              <a:t>“</a:t>
            </a:r>
            <a:r>
              <a:rPr lang="zh-CN" altLang="en-US" dirty="0">
                <a:latin typeface="+mn-ea"/>
                <a:sym typeface="+mn-ea"/>
              </a:rPr>
              <a:t>在肿瘤组织内部</a:t>
            </a:r>
            <a:r>
              <a:rPr lang="en-US" altLang="zh-CN" dirty="0">
                <a:latin typeface="+mn-ea"/>
                <a:sym typeface="+mn-ea"/>
              </a:rPr>
              <a:t> </a:t>
            </a:r>
            <a:r>
              <a:rPr lang="zh-CN" altLang="en-US" dirty="0">
                <a:latin typeface="+mn-ea"/>
                <a:sym typeface="+mn-ea"/>
              </a:rPr>
              <a:t>形成免疫抑制性肿瘤微环境</a:t>
            </a:r>
            <a:r>
              <a:rPr lang="en-US" altLang="zh-CN" dirty="0">
                <a:latin typeface="+mn-ea"/>
                <a:sym typeface="+mn-ea"/>
              </a:rPr>
              <a:t>”</a:t>
            </a:r>
            <a:r>
              <a:rPr lang="zh-CN" altLang="en-US" dirty="0">
                <a:latin typeface="+mn-ea"/>
                <a:sym typeface="+mn-ea"/>
              </a:rPr>
              <a:t>多了个空格</a:t>
            </a:r>
            <a:r>
              <a:rPr lang="en-US" altLang="zh-CN" dirty="0">
                <a:latin typeface="+mn-ea"/>
                <a:sym typeface="+mn-ea"/>
              </a:rPr>
              <a:t> </a:t>
            </a:r>
            <a:r>
              <a:rPr lang="zh-CN" altLang="en-US" dirty="0">
                <a:latin typeface="+mn-ea"/>
                <a:sym typeface="+mn-ea"/>
              </a:rPr>
              <a:t>。</a:t>
            </a:r>
            <a:endParaRPr lang="en-US" altLang="zh-CN" b="1" dirty="0"/>
          </a:p>
          <a:p>
            <a:endParaRPr lang="zh-CN" alt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2" name="TextBox 1"/>
          <p:cNvSpPr txBox="1"/>
          <p:nvPr/>
        </p:nvSpPr>
        <p:spPr>
          <a:xfrm>
            <a:off x="818865" y="1132764"/>
            <a:ext cx="10754436" cy="3068955"/>
          </a:xfrm>
          <a:prstGeom prst="rect">
            <a:avLst/>
          </a:prstGeom>
          <a:noFill/>
        </p:spPr>
        <p:txBody>
          <a:bodyPr wrap="square" rtlCol="0">
            <a:spAutoFit/>
          </a:bodyPr>
          <a:lstStyle/>
          <a:p>
            <a:r>
              <a:rPr lang="zh-CN" altLang="en-US" b="1" dirty="0"/>
              <a:t>专家二：</a:t>
            </a:r>
            <a:endParaRPr lang="zh-CN" altLang="en-US" b="1" dirty="0"/>
          </a:p>
          <a:p>
            <a:pPr indent="0" algn="l" fontAlgn="auto">
              <a:lnSpc>
                <a:spcPct val="125000"/>
              </a:lnSpc>
              <a:buClrTx/>
              <a:buSzTx/>
              <a:buNone/>
            </a:pPr>
            <a:r>
              <a:rPr lang="zh-CN" altLang="en-US" dirty="0">
                <a:latin typeface="+mn-ea"/>
              </a:rPr>
              <a:t>本论文主要研究传统益生菌菌株---罗伊氏乳杆菌 Lactobacilius. reuteri 6475在肿瘤治疗方面的应用，通过灌胃方式在小鼠MC38移植瘤模型中考察Lactobacilius. reuteri 6475 发挥的抗肿瘤效应及相关定植机理；进一步以Lactobacilius. reuteri 6475菌株为载体，构建了抗肿瘤多肽抗 PD-L1 微体与抗 CTLA-4 微体的表达系统，并测试抗肿瘤多肽在 Lactobacilius. reuteri 6475胞内的能正常表达。对于罗伊氏乳杆菌 Lactobacilius. reuteri 在抗肿瘤治疗和细胞定植方面的研究，</a:t>
            </a:r>
            <a:r>
              <a:rPr lang="zh-CN" altLang="en-US" dirty="0">
                <a:solidFill>
                  <a:srgbClr val="FF0000"/>
                </a:solidFill>
                <a:latin typeface="+mn-ea"/>
              </a:rPr>
              <a:t>已有文献报道，本论文的创新性不强</a:t>
            </a:r>
            <a:r>
              <a:rPr lang="zh-CN" altLang="en-US" dirty="0">
                <a:latin typeface="+mn-ea"/>
              </a:rPr>
              <a:t>，第二部分构建了Lactobacilius. reuteri 6475工程菌在肿瘤细胞内表达抗肿瘤多肽的表达体系，但</a:t>
            </a:r>
            <a:r>
              <a:rPr lang="zh-CN" altLang="en-US" dirty="0">
                <a:solidFill>
                  <a:srgbClr val="FF0000"/>
                </a:solidFill>
                <a:latin typeface="+mn-ea"/>
              </a:rPr>
              <a:t>却没有相应的动物模型上抗肿瘤疗效的研究</a:t>
            </a:r>
            <a:r>
              <a:rPr lang="zh-CN" altLang="en-US" dirty="0">
                <a:latin typeface="+mn-ea"/>
              </a:rPr>
              <a:t>。该论文工作有一定的学术价值，</a:t>
            </a:r>
            <a:r>
              <a:rPr lang="zh-CN" altLang="en-US" dirty="0">
                <a:solidFill>
                  <a:srgbClr val="FF0000"/>
                </a:solidFill>
                <a:latin typeface="+mn-ea"/>
              </a:rPr>
              <a:t>但创新性和工作量都不够</a:t>
            </a:r>
            <a:r>
              <a:rPr lang="zh-CN" altLang="en-US" dirty="0">
                <a:latin typeface="+mn-ea"/>
              </a:rPr>
              <a:t>。</a:t>
            </a:r>
            <a:endParaRPr lang="zh-CN" altLang="en-US" dirty="0">
              <a:latin typeface="+mn-ea"/>
            </a:endParaRPr>
          </a:p>
          <a:p>
            <a:pPr algn="l">
              <a:buClrTx/>
              <a:buSzTx/>
              <a:buNone/>
            </a:pPr>
            <a:endParaRPr lang="zh-CN" altLang="en-US" sz="1800" dirty="0">
              <a:latin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4" name="矩形 3"/>
          <p:cNvSpPr/>
          <p:nvPr/>
        </p:nvSpPr>
        <p:spPr>
          <a:xfrm>
            <a:off x="718958" y="1115751"/>
            <a:ext cx="10131016" cy="1476375"/>
          </a:xfrm>
          <a:prstGeom prst="rect">
            <a:avLst/>
          </a:prstGeom>
        </p:spPr>
        <p:txBody>
          <a:bodyPr wrap="square">
            <a:spAutoFit/>
          </a:bodyPr>
          <a:lstStyle/>
          <a:p>
            <a:r>
              <a:rPr lang="zh-CN" altLang="en-US" b="1" dirty="0">
                <a:latin typeface="黑体" panose="02010609060101010101" pitchFamily="2" charset="-122"/>
                <a:ea typeface="黑体" panose="02010609060101010101" pitchFamily="2" charset="-122"/>
              </a:rPr>
              <a:t>单位名称：</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sym typeface="+mn-ea"/>
              </a:rPr>
              <a:t>学科名称</a:t>
            </a:r>
            <a:r>
              <a:rPr lang="zh-CN" altLang="en-US" b="1" dirty="0">
                <a:latin typeface="黑体" panose="02010609060101010101" pitchFamily="2" charset="-122"/>
                <a:ea typeface="黑体" panose="02010609060101010101" pitchFamily="2" charset="-122"/>
              </a:rPr>
              <a:t>：基础医学</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作者姓名：</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导师姓名：</a:t>
            </a:r>
            <a:endParaRPr lang="zh-CN" altLang="en-US" b="1" dirty="0">
              <a:latin typeface="黑体" panose="02010609060101010101" pitchFamily="2" charset="-122"/>
              <a:ea typeface="黑体" panose="02010609060101010101" pitchFamily="2" charset="-122"/>
            </a:endParaRPr>
          </a:p>
          <a:p>
            <a:r>
              <a:rPr lang="zh-CN" altLang="en-US" b="1" dirty="0">
                <a:latin typeface="黑体" panose="02010609060101010101" pitchFamily="2" charset="-122"/>
                <a:ea typeface="黑体" panose="02010609060101010101" pitchFamily="2" charset="-122"/>
              </a:rPr>
              <a:t>论文题目：</a:t>
            </a:r>
            <a:endParaRPr lang="zh-CN" altLang="en-US" b="1" dirty="0">
              <a:latin typeface="黑体" panose="02010609060101010101" pitchFamily="2" charset="-122"/>
              <a:ea typeface="黑体" panose="02010609060101010101" pitchFamily="2" charset="-122"/>
            </a:endParaRPr>
          </a:p>
        </p:txBody>
      </p:sp>
      <p:sp>
        <p:nvSpPr>
          <p:cNvPr id="2" name="TextBox 1"/>
          <p:cNvSpPr txBox="1"/>
          <p:nvPr/>
        </p:nvSpPr>
        <p:spPr>
          <a:xfrm>
            <a:off x="720725" y="2593340"/>
            <a:ext cx="11003280" cy="3969385"/>
          </a:xfrm>
          <a:prstGeom prst="rect">
            <a:avLst/>
          </a:prstGeom>
          <a:noFill/>
        </p:spPr>
        <p:txBody>
          <a:bodyPr wrap="square" rtlCol="0">
            <a:spAutoFit/>
          </a:bodyPr>
          <a:lstStyle/>
          <a:p>
            <a:r>
              <a:rPr lang="zh-CN" altLang="en-US" b="1" dirty="0"/>
              <a:t>专家一：</a:t>
            </a:r>
            <a:endParaRPr lang="zh-CN" altLang="en-US" b="1" dirty="0"/>
          </a:p>
          <a:p>
            <a:pPr algn="l">
              <a:buClrTx/>
              <a:buSzTx/>
              <a:buNone/>
            </a:pPr>
            <a:r>
              <a:rPr lang="zh-CN" altLang="en-US" dirty="0">
                <a:latin typeface="+mn-ea"/>
              </a:rPr>
              <a:t>该论文题目研究Vitamin D补充治疗对绝经期雌性小鼠代谢功能障碍相关肝损伤改善作用，但是没有提供是否只对绝经期雌性小鼠有改善作用的对照实验。</a:t>
            </a:r>
            <a:endParaRPr lang="zh-CN" altLang="en-US" dirty="0">
              <a:latin typeface="+mn-ea"/>
            </a:endParaRPr>
          </a:p>
          <a:p>
            <a:pPr algn="l">
              <a:buClrTx/>
              <a:buSzTx/>
              <a:buNone/>
            </a:pPr>
            <a:r>
              <a:rPr lang="zh-CN" altLang="en-US" dirty="0">
                <a:latin typeface="+mn-ea"/>
              </a:rPr>
              <a:t>英文</a:t>
            </a:r>
            <a:r>
              <a:rPr lang="zh-CN" altLang="en-US" dirty="0">
                <a:solidFill>
                  <a:srgbClr val="FF0000"/>
                </a:solidFill>
                <a:latin typeface="+mn-ea"/>
              </a:rPr>
              <a:t>摘要中几乎每一句都有语法问题，需要重写</a:t>
            </a:r>
            <a:r>
              <a:rPr lang="zh-CN" altLang="en-US" dirty="0">
                <a:latin typeface="+mn-ea"/>
              </a:rPr>
              <a:t>。</a:t>
            </a:r>
            <a:endParaRPr lang="zh-CN" altLang="en-US" dirty="0">
              <a:latin typeface="+mn-ea"/>
            </a:endParaRPr>
          </a:p>
          <a:p>
            <a:pPr algn="l">
              <a:buClrTx/>
              <a:buSzTx/>
              <a:buNone/>
            </a:pPr>
            <a:r>
              <a:rPr lang="zh-CN" altLang="en-US" dirty="0">
                <a:latin typeface="+mn-ea"/>
              </a:rPr>
              <a:t>材料方法中，</a:t>
            </a:r>
            <a:r>
              <a:rPr lang="zh-CN" altLang="en-US" dirty="0">
                <a:solidFill>
                  <a:srgbClr val="FF0000"/>
                </a:solidFill>
                <a:latin typeface="+mn-ea"/>
              </a:rPr>
              <a:t>数字与单位之间多没有空格</a:t>
            </a:r>
            <a:r>
              <a:rPr lang="zh-CN" altLang="en-US" dirty="0">
                <a:latin typeface="+mn-ea"/>
              </a:rPr>
              <a:t>。</a:t>
            </a:r>
            <a:endParaRPr lang="zh-CN" altLang="en-US" dirty="0">
              <a:latin typeface="+mn-ea"/>
            </a:endParaRPr>
          </a:p>
          <a:p>
            <a:pPr algn="l">
              <a:buClrTx/>
              <a:buSzTx/>
              <a:buNone/>
            </a:pPr>
            <a:r>
              <a:rPr lang="zh-CN" altLang="en-US" dirty="0">
                <a:solidFill>
                  <a:srgbClr val="FF0000"/>
                </a:solidFill>
                <a:latin typeface="+mn-ea"/>
              </a:rPr>
              <a:t>Bio-Rad而不是Bio-RD吧</a:t>
            </a:r>
            <a:r>
              <a:rPr lang="zh-CN" altLang="en-US" dirty="0">
                <a:latin typeface="+mn-ea"/>
              </a:rPr>
              <a:t>？</a:t>
            </a:r>
            <a:endParaRPr lang="zh-CN" altLang="en-US" dirty="0">
              <a:latin typeface="+mn-ea"/>
            </a:endParaRPr>
          </a:p>
          <a:p>
            <a:pPr algn="l">
              <a:buClrTx/>
              <a:buSzTx/>
              <a:buNone/>
            </a:pPr>
            <a:r>
              <a:rPr lang="zh-CN" altLang="en-US" dirty="0">
                <a:latin typeface="+mn-ea"/>
              </a:rPr>
              <a:t>显微图片中，没有标尺。</a:t>
            </a:r>
            <a:endParaRPr lang="zh-CN" altLang="en-US" dirty="0">
              <a:latin typeface="+mn-ea"/>
            </a:endParaRPr>
          </a:p>
          <a:p>
            <a:pPr algn="l">
              <a:buClrTx/>
              <a:buSzTx/>
              <a:buNone/>
            </a:pPr>
            <a:r>
              <a:rPr lang="zh-CN" altLang="en-US" dirty="0">
                <a:latin typeface="+mn-ea"/>
              </a:rPr>
              <a:t>统计分析中，没有重复实验，没有标准差，因此也不具有统计的意义。</a:t>
            </a:r>
            <a:endParaRPr lang="zh-CN" altLang="en-US" dirty="0">
              <a:latin typeface="+mn-ea"/>
            </a:endParaRPr>
          </a:p>
          <a:p>
            <a:pPr algn="l">
              <a:buClrTx/>
              <a:buSzTx/>
              <a:buNone/>
            </a:pPr>
            <a:r>
              <a:rPr lang="zh-CN" altLang="en-US" dirty="0">
                <a:latin typeface="+mn-ea"/>
              </a:rPr>
              <a:t>13. Kapoor, E., Collazo-Clavell, M.L., and Faubion, S.S. (2017). Weight</a:t>
            </a:r>
            <a:r>
              <a:rPr lang="en-US" altLang="zh-CN" dirty="0">
                <a:latin typeface="+mn-ea"/>
              </a:rPr>
              <a:t> </a:t>
            </a:r>
            <a:r>
              <a:rPr lang="zh-CN" altLang="en-US" dirty="0">
                <a:latin typeface="+mn-ea"/>
              </a:rPr>
              <a:t>Gain in Women at Midlife: A Concise Review of the Pathophysiology and</a:t>
            </a:r>
            <a:r>
              <a:rPr lang="en-US" altLang="zh-CN" dirty="0">
                <a:latin typeface="+mn-ea"/>
              </a:rPr>
              <a:t> </a:t>
            </a:r>
            <a:r>
              <a:rPr lang="zh-CN" altLang="en-US" dirty="0">
                <a:latin typeface="+mn-ea"/>
              </a:rPr>
              <a:t>Strategies for Management. Mayo Clin Proc 92, 1552-1558.</a:t>
            </a:r>
            <a:r>
              <a:rPr lang="en-US" altLang="zh-CN" dirty="0">
                <a:latin typeface="+mn-ea"/>
              </a:rPr>
              <a:t> </a:t>
            </a:r>
            <a:r>
              <a:rPr lang="zh-CN" altLang="en-US" dirty="0">
                <a:latin typeface="+mn-ea"/>
              </a:rPr>
              <a:t>10.1016/j.mayocp.2017.08.004. 参考文献中，</a:t>
            </a:r>
            <a:r>
              <a:rPr lang="zh-CN" altLang="en-US" dirty="0">
                <a:solidFill>
                  <a:srgbClr val="FF0000"/>
                </a:solidFill>
                <a:latin typeface="+mn-ea"/>
              </a:rPr>
              <a:t>这一条文献和其它文献格式不一样</a:t>
            </a:r>
            <a:r>
              <a:rPr lang="zh-CN" altLang="en-US" dirty="0">
                <a:latin typeface="+mn-ea"/>
              </a:rPr>
              <a:t>，有许多类似的格式问题。</a:t>
            </a:r>
            <a:endParaRPr lang="zh-CN" altLang="en-US" dirty="0">
              <a:latin typeface="+mn-ea"/>
            </a:endParaRPr>
          </a:p>
          <a:p>
            <a:pPr algn="l">
              <a:buClrTx/>
              <a:buSzTx/>
              <a:buNone/>
            </a:pPr>
            <a:r>
              <a:rPr lang="zh-CN" altLang="en-US" dirty="0">
                <a:latin typeface="+mn-ea"/>
              </a:rPr>
              <a:t>还需要感谢本科以来的朋友</a:t>
            </a:r>
            <a:r>
              <a:rPr lang="zh-CN" altLang="en-US" dirty="0">
                <a:solidFill>
                  <a:srgbClr val="FF0000"/>
                </a:solidFill>
                <a:latin typeface="+mn-ea"/>
              </a:rPr>
              <a:t>门</a:t>
            </a:r>
            <a:r>
              <a:rPr lang="zh-CN" altLang="en-US" dirty="0">
                <a:latin typeface="+mn-ea"/>
              </a:rPr>
              <a:t>王偲雨，陈银洁，刘奕鑫，陈艳淑，吴醒三年以来虽不曾再见但情谊不淡，感谢一直以来的帮助。还要感谢徐建萍老师，</a:t>
            </a:r>
            <a:r>
              <a:rPr lang="zh-CN" altLang="en-US" dirty="0">
                <a:solidFill>
                  <a:srgbClr val="FF0000"/>
                </a:solidFill>
                <a:latin typeface="+mn-ea"/>
              </a:rPr>
              <a:t>再</a:t>
            </a:r>
            <a:r>
              <a:rPr lang="zh-CN" altLang="en-US" dirty="0">
                <a:latin typeface="+mn-ea"/>
              </a:rPr>
              <a:t>毕业后仍能提供建议。</a:t>
            </a:r>
            <a:r>
              <a:rPr lang="zh-CN" altLang="en-US" dirty="0">
                <a:solidFill>
                  <a:srgbClr val="FF0000"/>
                </a:solidFill>
                <a:latin typeface="+mn-ea"/>
              </a:rPr>
              <a:t>中文中一句话有这么多错误也是少见的。</a:t>
            </a:r>
            <a:endParaRPr lang="zh-CN" altLang="en-US" dirty="0">
              <a:solidFill>
                <a:srgbClr val="FF0000"/>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06898" y="207219"/>
            <a:ext cx="8432800" cy="706755"/>
          </a:xfrm>
          <a:prstGeom prst="rect">
            <a:avLst/>
          </a:prstGeom>
        </p:spPr>
        <p:txBody>
          <a:bodyPr wrap="none">
            <a:spAutoFit/>
          </a:bodyPr>
          <a:lstStyle/>
          <a:p>
            <a:r>
              <a:rPr lang="en-US" altLang="zh-CN" sz="4000" b="1" kern="100" spc="-50" dirty="0">
                <a:latin typeface="+mn-ea"/>
                <a:cs typeface="Times New Roman" panose="02020603050405020304" pitchFamily="18" charset="0"/>
              </a:rPr>
              <a:t>2024</a:t>
            </a:r>
            <a:r>
              <a:rPr lang="zh-CN" altLang="en-US" sz="4000" b="1" kern="100" spc="-50" dirty="0">
                <a:latin typeface="+mn-ea"/>
                <a:cs typeface="Times New Roman" panose="02020603050405020304" pitchFamily="18" charset="0"/>
              </a:rPr>
              <a:t>年博士、硕士学位论文抽检情况</a:t>
            </a:r>
            <a:endParaRPr lang="zh-CN" altLang="en-US" sz="4000" b="1" kern="100" spc="-50" dirty="0">
              <a:latin typeface="+mn-ea"/>
              <a:cs typeface="Times New Roman" panose="02020603050405020304" pitchFamily="18" charset="0"/>
            </a:endParaRPr>
          </a:p>
        </p:txBody>
      </p:sp>
      <p:sp>
        <p:nvSpPr>
          <p:cNvPr id="2" name="TextBox 1"/>
          <p:cNvSpPr txBox="1"/>
          <p:nvPr/>
        </p:nvSpPr>
        <p:spPr>
          <a:xfrm>
            <a:off x="818865" y="1132764"/>
            <a:ext cx="10754436" cy="5354320"/>
          </a:xfrm>
          <a:prstGeom prst="rect">
            <a:avLst/>
          </a:prstGeom>
          <a:noFill/>
        </p:spPr>
        <p:txBody>
          <a:bodyPr wrap="square" rtlCol="0">
            <a:spAutoFit/>
          </a:bodyPr>
          <a:lstStyle/>
          <a:p>
            <a:r>
              <a:rPr lang="zh-CN" altLang="en-US" b="1" dirty="0"/>
              <a:t>专家二：</a:t>
            </a:r>
            <a:endParaRPr lang="zh-CN" altLang="en-US" b="1" dirty="0"/>
          </a:p>
          <a:p>
            <a:pPr algn="l">
              <a:buClrTx/>
              <a:buSzTx/>
              <a:buNone/>
            </a:pPr>
            <a:r>
              <a:rPr lang="zh-CN" altLang="en-US" dirty="0">
                <a:latin typeface="+mn-ea"/>
              </a:rPr>
              <a:t>在本论文中，作者以对照组、高脂饮食组与高脂饮食+每天补充维生素D组的老年（54周）C57BL/6J雌性小鼠为研究对象，通过检测一系列代谢、肝功能、脂肪组织、肠道菌群等指标，发现了补充维生素D可以显著改善这些小鼠的代谢紊乱，及维护其免疫反应。本论文为理解维生素D补充缓解老年雌性小鼠高脂饮食诱导的代谢紊乱的作用机制提供了新线索，有较好的创新意义。本论文选题较新颖，实验设计合理，实验数据可靠，结论推断可信，反映出作者具有扎实的理论基础和实验技能。本论文的引文规范，但是在书写中有些地方不规范，并且存在很多其他错误（请参考下面列举的其中一些问题）。虽然这些错误不影响本论文的结论，但是一篇硕士论文中出现如此多的错误，说明本论文书写时不严谨。修改完众多的书写错误后，本论文才是一篇合格的硕士论文。</a:t>
            </a:r>
            <a:endParaRPr lang="zh-CN" altLang="en-US" dirty="0">
              <a:latin typeface="+mn-ea"/>
            </a:endParaRPr>
          </a:p>
          <a:p>
            <a:pPr algn="l">
              <a:buClrTx/>
              <a:buSzTx/>
              <a:buNone/>
            </a:pPr>
            <a:r>
              <a:rPr lang="zh-CN" altLang="en-US" dirty="0">
                <a:latin typeface="+mn-ea"/>
              </a:rPr>
              <a:t>论文中有不少地方书写不规范，如：</a:t>
            </a:r>
            <a:endParaRPr lang="zh-CN" altLang="en-US" dirty="0">
              <a:latin typeface="+mn-ea"/>
            </a:endParaRPr>
          </a:p>
          <a:p>
            <a:pPr algn="l">
              <a:buClrTx/>
              <a:buSzTx/>
              <a:buNone/>
            </a:pPr>
            <a:r>
              <a:rPr lang="zh-CN" altLang="en-US" dirty="0">
                <a:latin typeface="+mn-ea"/>
              </a:rPr>
              <a:t>（1）摘要中“方法”里的小鼠随机分组的第3组只写了剂量没有写维生素D；</a:t>
            </a:r>
            <a:endParaRPr lang="zh-CN" altLang="en-US" dirty="0">
              <a:latin typeface="+mn-ea"/>
            </a:endParaRPr>
          </a:p>
          <a:p>
            <a:pPr algn="l">
              <a:buClrTx/>
              <a:buSzTx/>
              <a:buNone/>
            </a:pPr>
            <a:r>
              <a:rPr lang="zh-CN" altLang="en-US" dirty="0">
                <a:latin typeface="+mn-ea"/>
              </a:rPr>
              <a:t>（2）摘要</a:t>
            </a:r>
            <a:r>
              <a:rPr lang="zh-CN" altLang="en-US" dirty="0">
                <a:solidFill>
                  <a:srgbClr val="FF0000"/>
                </a:solidFill>
                <a:latin typeface="+mn-ea"/>
              </a:rPr>
              <a:t>和正文中，第一次出现的英文单词应该书写英文全称</a:t>
            </a:r>
            <a:r>
              <a:rPr lang="zh-CN" altLang="en-US" dirty="0">
                <a:latin typeface="+mn-ea"/>
              </a:rPr>
              <a:t>（如NC组、HFD组、HE染色、TC等等）；</a:t>
            </a:r>
            <a:endParaRPr lang="zh-CN" altLang="en-US" dirty="0">
              <a:latin typeface="+mn-ea"/>
            </a:endParaRPr>
          </a:p>
          <a:p>
            <a:pPr algn="l">
              <a:buClrTx/>
              <a:buSzTx/>
              <a:buNone/>
            </a:pPr>
            <a:r>
              <a:rPr lang="zh-CN" altLang="en-US" dirty="0">
                <a:latin typeface="+mn-ea"/>
              </a:rPr>
              <a:t>（3）正文</a:t>
            </a:r>
            <a:r>
              <a:rPr lang="zh-CN" altLang="en-US" dirty="0">
                <a:solidFill>
                  <a:srgbClr val="FF0000"/>
                </a:solidFill>
                <a:latin typeface="+mn-ea"/>
              </a:rPr>
              <a:t>中英文字体没有统一</a:t>
            </a:r>
            <a:r>
              <a:rPr lang="zh-CN" altLang="en-US" dirty="0">
                <a:latin typeface="+mn-ea"/>
              </a:rPr>
              <a:t>。</a:t>
            </a:r>
            <a:endParaRPr lang="zh-CN" altLang="en-US" dirty="0">
              <a:latin typeface="+mn-ea"/>
            </a:endParaRPr>
          </a:p>
          <a:p>
            <a:pPr algn="l">
              <a:buClrTx/>
              <a:buSzTx/>
              <a:buNone/>
            </a:pPr>
            <a:r>
              <a:rPr lang="zh-CN" altLang="en-US" dirty="0">
                <a:solidFill>
                  <a:srgbClr val="FF0000"/>
                </a:solidFill>
                <a:latin typeface="+mn-ea"/>
              </a:rPr>
              <a:t>此外论文中还有不少错误：</a:t>
            </a:r>
            <a:endParaRPr lang="zh-CN" altLang="en-US" dirty="0">
              <a:solidFill>
                <a:srgbClr val="FF0000"/>
              </a:solidFill>
              <a:latin typeface="+mn-ea"/>
            </a:endParaRPr>
          </a:p>
          <a:p>
            <a:pPr algn="l">
              <a:buClrTx/>
              <a:buSzTx/>
              <a:buNone/>
            </a:pPr>
            <a:r>
              <a:rPr lang="zh-CN" altLang="en-US" dirty="0">
                <a:latin typeface="+mn-ea"/>
              </a:rPr>
              <a:t>（1）第10页2.2.1中HFD组后面</a:t>
            </a:r>
            <a:r>
              <a:rPr lang="zh-CN" altLang="en-US" dirty="0">
                <a:solidFill>
                  <a:srgbClr val="FF0000"/>
                </a:solidFill>
                <a:latin typeface="+mn-ea"/>
              </a:rPr>
              <a:t>多了一个“（”</a:t>
            </a:r>
            <a:r>
              <a:rPr lang="zh-CN" altLang="en-US" dirty="0">
                <a:latin typeface="+mn-ea"/>
              </a:rPr>
              <a:t>；</a:t>
            </a:r>
            <a:endParaRPr lang="zh-CN" altLang="en-US" dirty="0">
              <a:latin typeface="+mn-ea"/>
            </a:endParaRPr>
          </a:p>
          <a:p>
            <a:pPr algn="l">
              <a:buClrTx/>
              <a:buSzTx/>
              <a:buNone/>
            </a:pPr>
            <a:r>
              <a:rPr lang="zh-CN" altLang="en-US" dirty="0">
                <a:latin typeface="+mn-ea"/>
              </a:rPr>
              <a:t>（2）第14页2.3的第1句话里“所有实验数据均</a:t>
            </a:r>
            <a:r>
              <a:rPr lang="zh-CN" altLang="en-US" dirty="0">
                <a:solidFill>
                  <a:srgbClr val="FF0000"/>
                </a:solidFill>
                <a:latin typeface="+mn-ea"/>
              </a:rPr>
              <a:t>已均数</a:t>
            </a:r>
            <a:r>
              <a:rPr lang="zh-CN" altLang="en-US" dirty="0">
                <a:latin typeface="+mn-ea"/>
              </a:rPr>
              <a:t>±标准差的方式展现”应为“所有实验数据均</a:t>
            </a:r>
            <a:r>
              <a:rPr lang="zh-CN" altLang="en-US" dirty="0">
                <a:solidFill>
                  <a:srgbClr val="FF0000"/>
                </a:solidFill>
                <a:latin typeface="+mn-ea"/>
              </a:rPr>
              <a:t>以平均数</a:t>
            </a:r>
            <a:r>
              <a:rPr lang="zh-CN" altLang="en-US" dirty="0">
                <a:latin typeface="+mn-ea"/>
              </a:rPr>
              <a:t>±标准差的方式展现”；</a:t>
            </a:r>
            <a:endParaRPr lang="zh-CN" altLang="en-US" dirty="0">
              <a:latin typeface="+mn-ea"/>
            </a:endParaRPr>
          </a:p>
          <a:p>
            <a:pPr algn="l">
              <a:buClrTx/>
              <a:buSzTx/>
              <a:buNone/>
            </a:pPr>
            <a:r>
              <a:rPr lang="zh-CN" altLang="en-US" dirty="0">
                <a:latin typeface="+mn-ea"/>
              </a:rPr>
              <a:t>（3）第14页倒数第6行“而</a:t>
            </a:r>
            <a:r>
              <a:rPr lang="zh-CN" altLang="en-US" dirty="0">
                <a:solidFill>
                  <a:srgbClr val="FF0000"/>
                </a:solidFill>
                <a:latin typeface="+mn-ea"/>
              </a:rPr>
              <a:t>与 NFD </a:t>
            </a:r>
            <a:r>
              <a:rPr lang="zh-CN" altLang="en-US" dirty="0">
                <a:latin typeface="+mn-ea"/>
              </a:rPr>
              <a:t>组相比”应为“而</a:t>
            </a:r>
            <a:r>
              <a:rPr lang="zh-CN" altLang="en-US" dirty="0">
                <a:solidFill>
                  <a:srgbClr val="FF0000"/>
                </a:solidFill>
                <a:latin typeface="+mn-ea"/>
              </a:rPr>
              <a:t>与 HFD </a:t>
            </a:r>
            <a:r>
              <a:rPr lang="zh-CN" altLang="en-US" dirty="0">
                <a:latin typeface="+mn-ea"/>
              </a:rPr>
              <a:t>组相比”；</a:t>
            </a:r>
            <a:endParaRPr lang="zh-CN" altLang="en-US" dirty="0">
              <a:latin typeface="+mn-ea"/>
            </a:endParaRPr>
          </a:p>
          <a:p>
            <a:pPr algn="l">
              <a:buClrTx/>
              <a:buSzTx/>
              <a:buNone/>
            </a:pPr>
            <a:endParaRPr lang="zh-CN" altLang="en-US" sz="1800" dirty="0">
              <a:latin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wm#"/>
  <p:tag name="KSO_WM_TEMPLATE_CATEGORY" val="custom"/>
  <p:tag name="KSO_WM_TEMPLATE_INDEX" val="20205081"/>
</p:tagLst>
</file>

<file path=ppt/tags/tag5.xml><?xml version="1.0" encoding="utf-8"?>
<p:tagLst xmlns:p="http://schemas.openxmlformats.org/presentationml/2006/main">
  <p:tag name="COMMONDATA" val="eyJoZGlkIjoiYWE4YWI1YjMzZWFmODRkMjNhNGVlNzg1NWI3OWVmNTgifQ=="/>
</p:tagLst>
</file>

<file path=ppt/theme/theme1.xml><?xml version="1.0" encoding="utf-8"?>
<a:theme xmlns:a="http://schemas.openxmlformats.org/drawingml/2006/main" name="A000120140530A99PPBG">
  <a:themeElements>
    <a:clrScheme name="自定义 1">
      <a:dk1>
        <a:srgbClr val="000000"/>
      </a:dk1>
      <a:lt1>
        <a:srgbClr val="FFFFFF"/>
      </a:lt1>
      <a:dk2>
        <a:srgbClr val="768395"/>
      </a:dk2>
      <a:lt2>
        <a:srgbClr val="F0F0F0"/>
      </a:lt2>
      <a:accent1>
        <a:srgbClr val="0C4994"/>
      </a:accent1>
      <a:accent2>
        <a:srgbClr val="0AA3D4"/>
      </a:accent2>
      <a:accent3>
        <a:srgbClr val="DB1F1F"/>
      </a:accent3>
      <a:accent4>
        <a:srgbClr val="247B95"/>
      </a:accent4>
      <a:accent5>
        <a:srgbClr val="AE1324"/>
      </a:accent5>
      <a:accent6>
        <a:srgbClr val="045A88"/>
      </a:accent6>
      <a:hlink>
        <a:srgbClr val="004986"/>
      </a:hlink>
      <a:folHlink>
        <a:srgbClr val="BFBFBF"/>
      </a:folHlink>
    </a:clrScheme>
    <a:fontScheme name="雅黑">
      <a:majorFont>
        <a:latin typeface="Impact"/>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4913</Words>
  <Application>WPS 演示</Application>
  <PresentationFormat>宽屏</PresentationFormat>
  <Paragraphs>160</Paragraphs>
  <Slides>12</Slides>
  <Notes>2</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12</vt:i4>
      </vt:variant>
    </vt:vector>
  </HeadingPairs>
  <TitlesOfParts>
    <vt:vector size="34" baseType="lpstr">
      <vt:lpstr>Arial</vt:lpstr>
      <vt:lpstr>宋体</vt:lpstr>
      <vt:lpstr>Wingdings</vt:lpstr>
      <vt:lpstr>华文中宋</vt:lpstr>
      <vt:lpstr>Arial</vt:lpstr>
      <vt:lpstr>微软雅黑</vt:lpstr>
      <vt:lpstr>Open Sans Light</vt:lpstr>
      <vt:lpstr>Aparajita</vt:lpstr>
      <vt:lpstr>Times New Roman</vt:lpstr>
      <vt:lpstr>黑体</vt:lpstr>
      <vt:lpstr>Roboto Regular</vt:lpstr>
      <vt:lpstr>思源黑体 CN Regular</vt:lpstr>
      <vt:lpstr>Gulim</vt:lpstr>
      <vt:lpstr>Malgun Gothic</vt:lpstr>
      <vt:lpstr>Arial Black</vt:lpstr>
      <vt:lpstr>Impact</vt:lpstr>
      <vt:lpstr>Arial Unicode MS</vt:lpstr>
      <vt:lpstr>等线</vt:lpstr>
      <vt:lpstr>Calibri</vt:lpstr>
      <vt:lpstr>Segoe Print</vt:lpstr>
      <vt:lpstr>Nirmala UI</vt:lpstr>
      <vt:lpstr>A000120140530A99PPBG</vt:lpstr>
      <vt:lpstr>国科大抽检博士硕士学位论文情况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WJT</dc:creator>
  <cp:lastModifiedBy>陈冶蕲</cp:lastModifiedBy>
  <cp:revision>1742</cp:revision>
  <dcterms:created xsi:type="dcterms:W3CDTF">2018-08-10T09:41:00Z</dcterms:created>
  <dcterms:modified xsi:type="dcterms:W3CDTF">2025-01-14T09:28:30Z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4241F41E4DA745D29B0FE0CE162ADFBA_13</vt:lpwstr>
  </property>
</Properties>
</file>